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5" r:id="rId8"/>
    <p:sldMasterId id="2147483757" r:id="rId9"/>
    <p:sldMasterId id="2147483770" r:id="rId10"/>
    <p:sldMasterId id="2147483782" r:id="rId11"/>
    <p:sldMasterId id="2147483794" r:id="rId12"/>
    <p:sldMasterId id="2147483807" r:id="rId13"/>
    <p:sldMasterId id="2147483820" r:id="rId14"/>
    <p:sldMasterId id="2147483832" r:id="rId15"/>
    <p:sldMasterId id="2147483844" r:id="rId16"/>
    <p:sldMasterId id="2147483856" r:id="rId17"/>
    <p:sldMasterId id="2147483868" r:id="rId18"/>
    <p:sldMasterId id="2147483880" r:id="rId19"/>
  </p:sldMasterIdLst>
  <p:notesMasterIdLst>
    <p:notesMasterId r:id="rId35"/>
  </p:notesMasterIdLst>
  <p:sldIdLst>
    <p:sldId id="264" r:id="rId20"/>
    <p:sldId id="363" r:id="rId21"/>
    <p:sldId id="364" r:id="rId22"/>
    <p:sldId id="365" r:id="rId23"/>
    <p:sldId id="366" r:id="rId24"/>
    <p:sldId id="369" r:id="rId25"/>
    <p:sldId id="370" r:id="rId26"/>
    <p:sldId id="372" r:id="rId27"/>
    <p:sldId id="373" r:id="rId28"/>
    <p:sldId id="368" r:id="rId29"/>
    <p:sldId id="351" r:id="rId30"/>
    <p:sldId id="374" r:id="rId31"/>
    <p:sldId id="375" r:id="rId32"/>
    <p:sldId id="376" r:id="rId33"/>
    <p:sldId id="296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7951" autoAdjust="0"/>
  </p:normalViewPr>
  <p:slideViewPr>
    <p:cSldViewPr>
      <p:cViewPr>
        <p:scale>
          <a:sx n="110" d="100"/>
          <a:sy n="110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49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est\Desktop\&#1044;&#1083;&#1103;%20&#1089;&#1083;&#1072;&#1081;&#1076;&#1086;&#1074;\Serb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est\Desktop\&#1044;&#1083;&#1103;%20&#1089;&#1083;&#1072;&#1081;&#1076;&#1086;&#1074;\Serb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est\Desktop\&#1044;&#1083;&#1103;%20&#1089;&#1083;&#1072;&#1081;&#1076;&#1086;&#1074;\Serb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est\Desktop\&#1044;&#1083;&#1103;%20&#1089;&#1083;&#1072;&#1081;&#1076;&#1086;&#1074;\Serbi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est\Desktop\&#1044;&#1083;&#1103;%20&#1089;&#1083;&#1072;&#1081;&#1076;&#1086;&#1074;\Serbi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 Narrow" pitchFamily="34" charset="0"/>
              </a:rPr>
              <a:t>Natural Gas </a:t>
            </a:r>
            <a:r>
              <a:rPr lang="en-US" dirty="0" smtClean="0">
                <a:latin typeface="Arial Narrow" pitchFamily="34" charset="0"/>
              </a:rPr>
              <a:t>Balance</a:t>
            </a:r>
            <a:endParaRPr lang="en-US" dirty="0"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0"/>
          <c:y val="2.68287183776965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189442718925E-2"/>
          <c:y val="0.11329179386953875"/>
          <c:w val="0.89842723147978631"/>
          <c:h val="0.74060330136458108"/>
        </c:manualLayout>
      </c:layout>
      <c:areaChart>
        <c:grouping val="stacked"/>
        <c:varyColors val="0"/>
        <c:ser>
          <c:idx val="0"/>
          <c:order val="0"/>
          <c:tx>
            <c:strRef>
              <c:f>Balance!$A$2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gradFill>
                <a:gsLst>
                  <a:gs pos="0">
                    <a:schemeClr val="tx1"/>
                  </a:gs>
                  <a:gs pos="50000">
                    <a:srgbClr val="2DA2BF">
                      <a:tint val="44500"/>
                      <a:satMod val="160000"/>
                    </a:srgbClr>
                  </a:gs>
                  <a:gs pos="100000">
                    <a:srgbClr val="2DA2BF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cat>
            <c:numRef>
              <c:f>Balance!$B$1:$O$1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Balance!$B$2:$O$2</c:f>
              <c:numCache>
                <c:formatCode>General</c:formatCode>
                <c:ptCount val="14"/>
                <c:pt idx="0">
                  <c:v>0.75598688151847238</c:v>
                </c:pt>
                <c:pt idx="1">
                  <c:v>0.55136778421381749</c:v>
                </c:pt>
                <c:pt idx="2">
                  <c:v>0.44171419745208462</c:v>
                </c:pt>
                <c:pt idx="3">
                  <c:v>0.35769956030306876</c:v>
                </c:pt>
                <c:pt idx="4">
                  <c:v>0.31152048043564412</c:v>
                </c:pt>
                <c:pt idx="5">
                  <c:v>0.27710344976908174</c:v>
                </c:pt>
                <c:pt idx="6">
                  <c:v>0.28593947195199548</c:v>
                </c:pt>
                <c:pt idx="7">
                  <c:v>0.23973142152003676</c:v>
                </c:pt>
                <c:pt idx="8">
                  <c:v>0.26001081669393716</c:v>
                </c:pt>
                <c:pt idx="9">
                  <c:v>0.25375317475456216</c:v>
                </c:pt>
                <c:pt idx="10">
                  <c:v>0.37383616474858661</c:v>
                </c:pt>
                <c:pt idx="11">
                  <c:v>0.49064548095025284</c:v>
                </c:pt>
                <c:pt idx="12">
                  <c:v>0.51512560798160412</c:v>
                </c:pt>
                <c:pt idx="13">
                  <c:v>0.51286590394794085</c:v>
                </c:pt>
              </c:numCache>
            </c:numRef>
          </c:val>
        </c:ser>
        <c:ser>
          <c:idx val="1"/>
          <c:order val="1"/>
          <c:tx>
            <c:strRef>
              <c:f>Balance!$A$3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Balance!$B$1:$O$1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Balance!$B$3:$O$3</c:f>
              <c:numCache>
                <c:formatCode>General</c:formatCode>
                <c:ptCount val="14"/>
                <c:pt idx="0">
                  <c:v>1.102967332943908</c:v>
                </c:pt>
                <c:pt idx="1">
                  <c:v>1.5473468223331337</c:v>
                </c:pt>
                <c:pt idx="2">
                  <c:v>1.669023193376536</c:v>
                </c:pt>
                <c:pt idx="3">
                  <c:v>1.8495098104242496</c:v>
                </c:pt>
                <c:pt idx="4">
                  <c:v>2.4917003144526064</c:v>
                </c:pt>
                <c:pt idx="5">
                  <c:v>2.0837368246827994</c:v>
                </c:pt>
                <c:pt idx="6">
                  <c:v>2.1291336993078018</c:v>
                </c:pt>
                <c:pt idx="7">
                  <c:v>2.1931007057991905</c:v>
                </c:pt>
                <c:pt idx="8">
                  <c:v>2.1673748444928713</c:v>
                </c:pt>
                <c:pt idx="9">
                  <c:v>1.5293850723219651</c:v>
                </c:pt>
                <c:pt idx="10">
                  <c:v>1.8999475632781933</c:v>
                </c:pt>
                <c:pt idx="11">
                  <c:v>1.6873036195975808</c:v>
                </c:pt>
                <c:pt idx="12">
                  <c:v>1.7280941744616547</c:v>
                </c:pt>
                <c:pt idx="13">
                  <c:v>1.8224223325848257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32384"/>
        <c:axId val="124433920"/>
      </c:areaChart>
      <c:catAx>
        <c:axId val="1244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24433920"/>
        <c:crosses val="autoZero"/>
        <c:auto val="1"/>
        <c:lblAlgn val="ctr"/>
        <c:lblOffset val="100"/>
        <c:tickLblSkip val="1"/>
        <c:noMultiLvlLbl val="0"/>
      </c:catAx>
      <c:valAx>
        <c:axId val="124433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 Narrow" pitchFamily="34" charset="0"/>
                  </a:defRPr>
                </a:pPr>
                <a:r>
                  <a:rPr lang="en-US" sz="1600" dirty="0" err="1">
                    <a:latin typeface="Arial Narrow" pitchFamily="34" charset="0"/>
                  </a:rPr>
                  <a:t>bcm</a:t>
                </a:r>
                <a:endParaRPr lang="en-US" sz="160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2443238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195555566289735"/>
          <c:y val="0.94286599246184299"/>
          <c:w val="0.73007938731445299"/>
          <c:h val="5.7134007538157276E-2"/>
        </c:manualLayout>
      </c:layout>
      <c:overlay val="0"/>
      <c:txPr>
        <a:bodyPr/>
        <a:lstStyle/>
        <a:p>
          <a:pPr>
            <a:defRPr sz="1800">
              <a:latin typeface="Arial Narrow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Narrow" pitchFamily="34" charset="0"/>
              </a:defRPr>
            </a:pPr>
            <a:r>
              <a:rPr lang="en-US" dirty="0" smtClean="0">
                <a:latin typeface="Arial Narrow" pitchFamily="34" charset="0"/>
              </a:rPr>
              <a:t>Natural</a:t>
            </a:r>
            <a:r>
              <a:rPr lang="en-US" baseline="0" dirty="0" smtClean="0">
                <a:latin typeface="Arial Narrow" pitchFamily="34" charset="0"/>
              </a:rPr>
              <a:t> Gas Consumption by Sectors</a:t>
            </a:r>
            <a:endParaRPr lang="en-US" dirty="0"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6.771516912433459E-2"/>
          <c:y val="2.48207560602977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957609229859578E-2"/>
          <c:y val="9.763113748944427E-2"/>
          <c:w val="0.91500791343334731"/>
          <c:h val="0.701804669517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'Consumption structure'!$A$3</c:f>
              <c:strCache>
                <c:ptCount val="1"/>
                <c:pt idx="0">
                  <c:v>Power- and Heat Generation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25103906899421E-3"/>
                  <c:y val="5.1380860629415539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'Consumption structure'!$B$2:$O$2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'Consumption structure'!$B$3:$O$3</c:f>
              <c:numCache>
                <c:formatCode>General</c:formatCode>
                <c:ptCount val="14"/>
                <c:pt idx="0">
                  <c:v>0.42201711062532049</c:v>
                </c:pt>
                <c:pt idx="1">
                  <c:v>0.54011820905189867</c:v>
                </c:pt>
                <c:pt idx="2">
                  <c:v>0.71257388065743665</c:v>
                </c:pt>
                <c:pt idx="3">
                  <c:v>0.74514884084959387</c:v>
                </c:pt>
                <c:pt idx="4">
                  <c:v>0.94634712438938817</c:v>
                </c:pt>
                <c:pt idx="5">
                  <c:v>0.80096078590127651</c:v>
                </c:pt>
                <c:pt idx="6">
                  <c:v>0.6698243057242329</c:v>
                </c:pt>
                <c:pt idx="7">
                  <c:v>0.77524087118451945</c:v>
                </c:pt>
                <c:pt idx="8">
                  <c:v>0.65697784254986102</c:v>
                </c:pt>
                <c:pt idx="9">
                  <c:v>0.57989906350362996</c:v>
                </c:pt>
                <c:pt idx="10">
                  <c:v>0.79756025153158994</c:v>
                </c:pt>
                <c:pt idx="11">
                  <c:v>0.86783796183844764</c:v>
                </c:pt>
                <c:pt idx="12">
                  <c:v>0.83809678028769596</c:v>
                </c:pt>
                <c:pt idx="13">
                  <c:v>0.97646614309232715</c:v>
                </c:pt>
              </c:numCache>
            </c:numRef>
          </c:val>
        </c:ser>
        <c:ser>
          <c:idx val="1"/>
          <c:order val="1"/>
          <c:tx>
            <c:strRef>
              <c:f>'Consumption structure'!$A$4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4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5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5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3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3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3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3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3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'Consumption structure'!$B$2:$O$2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'Consumption structure'!$B$4:$O$4</c:f>
              <c:numCache>
                <c:formatCode>General</c:formatCode>
                <c:ptCount val="14"/>
                <c:pt idx="0">
                  <c:v>0.77356759236768957</c:v>
                </c:pt>
                <c:pt idx="1">
                  <c:v>0.7779936847218849</c:v>
                </c:pt>
                <c:pt idx="2">
                  <c:v>0.78244676544409364</c:v>
                </c:pt>
                <c:pt idx="3">
                  <c:v>0.81820635306183032</c:v>
                </c:pt>
                <c:pt idx="4">
                  <c:v>1.0391331336194101</c:v>
                </c:pt>
                <c:pt idx="5">
                  <c:v>0.87013197311958546</c:v>
                </c:pt>
                <c:pt idx="6">
                  <c:v>0.89525814374004808</c:v>
                </c:pt>
                <c:pt idx="7">
                  <c:v>1.0394030172995439</c:v>
                </c:pt>
                <c:pt idx="8">
                  <c:v>1.1323779451056595</c:v>
                </c:pt>
                <c:pt idx="9">
                  <c:v>0.55728281110841227</c:v>
                </c:pt>
                <c:pt idx="10">
                  <c:v>0.682967640946752</c:v>
                </c:pt>
                <c:pt idx="11">
                  <c:v>0.66788114322726899</c:v>
                </c:pt>
                <c:pt idx="12">
                  <c:v>0.68402018729927405</c:v>
                </c:pt>
                <c:pt idx="13">
                  <c:v>0.80004318138882147</c:v>
                </c:pt>
              </c:numCache>
            </c:numRef>
          </c:val>
        </c:ser>
        <c:ser>
          <c:idx val="2"/>
          <c:order val="2"/>
          <c:tx>
            <c:strRef>
              <c:f>'Consumption structure'!$A$5</c:f>
              <c:strCache>
                <c:ptCount val="1"/>
                <c:pt idx="0">
                  <c:v>Residential, Commercial services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464646">
                  <a:lumMod val="60000"/>
                  <a:lumOff val="40000"/>
                </a:srgb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2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9893100389975502E-3"/>
                  <c:y val="-7.5536037563227187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2000" b="0">
                        <a:latin typeface="Arial Narrow" pitchFamily="34" charset="0"/>
                      </a:rPr>
                      <a:t>1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'Consumption structure'!$B$2:$O$2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'Consumption structure'!$B$5:$O$5</c:f>
              <c:numCache>
                <c:formatCode>General</c:formatCode>
                <c:ptCount val="14"/>
                <c:pt idx="0">
                  <c:v>0.21056324724043937</c:v>
                </c:pt>
                <c:pt idx="1">
                  <c:v>0.2111030146007071</c:v>
                </c:pt>
                <c:pt idx="2">
                  <c:v>0.2116697703289882</c:v>
                </c:pt>
                <c:pt idx="3">
                  <c:v>0.22135859444579387</c:v>
                </c:pt>
                <c:pt idx="4">
                  <c:v>0.28113782959544437</c:v>
                </c:pt>
                <c:pt idx="5">
                  <c:v>0.23541953418076808</c:v>
                </c:pt>
                <c:pt idx="6">
                  <c:v>0.24222060292014141</c:v>
                </c:pt>
                <c:pt idx="7">
                  <c:v>9.2219253501740747E-2</c:v>
                </c:pt>
                <c:pt idx="8">
                  <c:v>0.30580519795967936</c:v>
                </c:pt>
                <c:pt idx="9">
                  <c:v>0.33273958923703884</c:v>
                </c:pt>
                <c:pt idx="10">
                  <c:v>0.34107899495317517</c:v>
                </c:pt>
                <c:pt idx="11">
                  <c:v>0.33897390224813106</c:v>
                </c:pt>
                <c:pt idx="12">
                  <c:v>0.33130920573232936</c:v>
                </c:pt>
                <c:pt idx="13">
                  <c:v>0.30588616306371952</c:v>
                </c:pt>
              </c:numCache>
            </c:numRef>
          </c:val>
        </c:ser>
        <c:ser>
          <c:idx val="3"/>
          <c:order val="3"/>
          <c:tx>
            <c:strRef>
              <c:f>'Consumption structure'!$A$6</c:f>
              <c:strCache>
                <c:ptCount val="1"/>
                <c:pt idx="0">
                  <c:v>Non-energy use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464646">
                  <a:lumMod val="60000"/>
                  <a:lumOff val="4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4.4839650584963253E-3"/>
                  <c:y val="-3.3120387897569176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4%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388445318151201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7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893100389975502E-3"/>
                  <c:y val="-3.324437491816231E-2"/>
                </c:manualLayout>
              </c:layout>
              <c:tx>
                <c:rich>
                  <a:bodyPr/>
                  <a:lstStyle/>
                  <a:p>
                    <a:pPr>
                      <a:defRPr sz="2000" b="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2000" b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6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2%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2%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78768319527585451"/>
                  <c:y val="0.399095258398837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2775510818948443E-2"/>
                  <c:y val="2.2023619780201554E-2"/>
                </c:manualLayout>
              </c:layout>
              <c:tx>
                <c:rich>
                  <a:bodyPr/>
                  <a:lstStyle/>
                  <a:p>
                    <a:pPr>
                      <a:defRPr sz="2000" b="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20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'Consumption structure'!$B$2:$O$2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'Consumption structure'!$B$6:$O$6</c:f>
              <c:numCache>
                <c:formatCode>General</c:formatCode>
                <c:ptCount val="14"/>
                <c:pt idx="0">
                  <c:v>0.20138720211588806</c:v>
                </c:pt>
                <c:pt idx="1">
                  <c:v>0.25814374004803931</c:v>
                </c:pt>
                <c:pt idx="2">
                  <c:v>0.25962810028877553</c:v>
                </c:pt>
                <c:pt idx="3">
                  <c:v>0.27150298221466546</c:v>
                </c:pt>
                <c:pt idx="4">
                  <c:v>0.34480338973902247</c:v>
                </c:pt>
                <c:pt idx="5">
                  <c:v>0.29282379294524058</c:v>
                </c:pt>
                <c:pt idx="6">
                  <c:v>0.44252827031549402</c:v>
                </c:pt>
                <c:pt idx="7">
                  <c:v>4.4719725798180981E-2</c:v>
                </c:pt>
                <c:pt idx="8">
                  <c:v>0.14911073327395893</c:v>
                </c:pt>
                <c:pt idx="9">
                  <c:v>8.8953660972121013E-2</c:v>
                </c:pt>
                <c:pt idx="10">
                  <c:v>0.24416376541710522</c:v>
                </c:pt>
                <c:pt idx="11">
                  <c:v>0.25504007772649989</c:v>
                </c:pt>
                <c:pt idx="12">
                  <c:v>1.932367149758454E-2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5208448"/>
        <c:axId val="125209984"/>
      </c:barChart>
      <c:catAx>
        <c:axId val="1252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25209984"/>
        <c:crosses val="autoZero"/>
        <c:auto val="1"/>
        <c:lblAlgn val="ctr"/>
        <c:lblOffset val="100"/>
        <c:noMultiLvlLbl val="0"/>
      </c:catAx>
      <c:valAx>
        <c:axId val="125209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 Narrow" pitchFamily="34" charset="0"/>
                  </a:defRPr>
                </a:pPr>
                <a:r>
                  <a:rPr lang="en-US">
                    <a:latin typeface="Arial Narrow" pitchFamily="34" charset="0"/>
                  </a:rPr>
                  <a:t>bcm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25208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29474691136012"/>
          <c:y val="0.89174093772156104"/>
          <c:w val="0.78895223976996898"/>
          <c:h val="9.7387545192070421E-2"/>
        </c:manualLayout>
      </c:layout>
      <c:overlay val="0"/>
      <c:txPr>
        <a:bodyPr/>
        <a:lstStyle/>
        <a:p>
          <a:pPr>
            <a:defRPr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>
                <a:latin typeface="Arial Narrow" pitchFamily="34" charset="0"/>
              </a:rPr>
              <a:t>2000</a:t>
            </a:r>
          </a:p>
        </c:rich>
      </c:tx>
      <c:layout>
        <c:manualLayout>
          <c:xMode val="edge"/>
          <c:yMode val="edge"/>
          <c:x val="0.41331968016625598"/>
          <c:y val="0.16776591218861861"/>
        </c:manualLayout>
      </c:layout>
      <c:overlay val="0"/>
    </c:title>
    <c:autoTitleDeleted val="0"/>
    <c:view3D>
      <c:rotX val="2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2698327636801E-2"/>
          <c:y val="0.15198175812443607"/>
          <c:w val="0.77204616153760697"/>
          <c:h val="0.76337961093753814"/>
        </c:manualLayout>
      </c:layout>
      <c:pie3DChart>
        <c:varyColors val="1"/>
        <c:ser>
          <c:idx val="0"/>
          <c:order val="0"/>
          <c:tx>
            <c:strRef>
              <c:f>'Energy balance'!$B$2</c:f>
              <c:strCache>
                <c:ptCount val="1"/>
                <c:pt idx="0">
                  <c:v>2000</c:v>
                </c:pt>
              </c:strCache>
            </c:strRef>
          </c:tx>
          <c:spPr>
            <a:ln>
              <a:solidFill>
                <a:srgbClr val="2DA2BF">
                  <a:lumMod val="60000"/>
                  <a:lumOff val="40000"/>
                </a:srgbClr>
              </a:solidFill>
            </a:ln>
          </c:spPr>
          <c:dPt>
            <c:idx val="0"/>
            <c:bubble3D val="0"/>
            <c:spPr>
              <a:solidFill>
                <a:srgbClr val="FCCABA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2"/>
            <c:bubble3D val="0"/>
            <c:explosion val="46"/>
            <c:spPr>
              <a:solidFill>
                <a:srgbClr val="8DB628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7"/>
            <c:bubble3D val="0"/>
            <c:spPr>
              <a:solidFill>
                <a:srgbClr val="F3BE77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424588444421208E-2"/>
                  <c:y val="-9.9795822144422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'Energy balance'!$A$3:$A$10</c:f>
              <c:strCache>
                <c:ptCount val="8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Nuclear</c:v>
                </c:pt>
                <c:pt idx="4">
                  <c:v>Hydro</c:v>
                </c:pt>
                <c:pt idx="5">
                  <c:v>Geothermal</c:v>
                </c:pt>
                <c:pt idx="6">
                  <c:v>Solar/wind/other</c:v>
                </c:pt>
                <c:pt idx="7">
                  <c:v>Biofuel</c:v>
                </c:pt>
              </c:strCache>
            </c:strRef>
          </c:cat>
          <c:val>
            <c:numRef>
              <c:f>'Energy balance'!$B$3:$B$10</c:f>
              <c:numCache>
                <c:formatCode>General</c:formatCode>
                <c:ptCount val="8"/>
                <c:pt idx="0">
                  <c:v>361.94799999999998</c:v>
                </c:pt>
                <c:pt idx="1">
                  <c:v>60.99</c:v>
                </c:pt>
                <c:pt idx="2">
                  <c:v>64.167000000000002</c:v>
                </c:pt>
                <c:pt idx="3">
                  <c:v>0</c:v>
                </c:pt>
                <c:pt idx="4">
                  <c:v>43.207999999999998</c:v>
                </c:pt>
                <c:pt idx="5">
                  <c:v>0</c:v>
                </c:pt>
                <c:pt idx="6">
                  <c:v>0</c:v>
                </c:pt>
                <c:pt idx="7">
                  <c:v>33.594000000000001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/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dirty="0">
                <a:latin typeface="Arial Narrow" pitchFamily="34" charset="0"/>
              </a:rPr>
              <a:t>2013</a:t>
            </a:r>
          </a:p>
        </c:rich>
      </c:tx>
      <c:layout>
        <c:manualLayout>
          <c:xMode val="edge"/>
          <c:yMode val="edge"/>
          <c:x val="0.46628859864107497"/>
          <c:y val="0.17612125365049844"/>
        </c:manualLayout>
      </c:layout>
      <c:overlay val="0"/>
    </c:title>
    <c:autoTitleDeleted val="0"/>
    <c:view3D>
      <c:rotX val="2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71577491083675E-2"/>
          <c:y val="0.26349338423637281"/>
          <c:w val="0.87499999999999989"/>
          <c:h val="0.67842779762778771"/>
        </c:manualLayout>
      </c:layout>
      <c:pie3DChart>
        <c:varyColors val="1"/>
        <c:ser>
          <c:idx val="0"/>
          <c:order val="0"/>
          <c:tx>
            <c:strRef>
              <c:f>'Energy balance'!$AA$2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2DA2BF">
                  <a:lumMod val="60000"/>
                  <a:lumOff val="40000"/>
                </a:srgbClr>
              </a:solidFill>
            </a:ln>
          </c:spPr>
          <c:dPt>
            <c:idx val="0"/>
            <c:bubble3D val="0"/>
            <c:spPr>
              <a:solidFill>
                <a:srgbClr val="FCCABA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1"/>
            <c:bubble3D val="0"/>
            <c:spPr>
              <a:solidFill>
                <a:srgbClr val="39639D">
                  <a:lumMod val="40000"/>
                  <a:lumOff val="60000"/>
                </a:srgbClr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2"/>
            <c:bubble3D val="0"/>
            <c:explosion val="41"/>
            <c:spPr>
              <a:solidFill>
                <a:srgbClr val="8DB628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4"/>
            <c:bubble3D val="0"/>
            <c:spPr>
              <a:solidFill>
                <a:srgbClr val="474B78">
                  <a:lumMod val="75000"/>
                </a:srgbClr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Pt>
            <c:idx val="7"/>
            <c:bubble3D val="0"/>
            <c:spPr>
              <a:solidFill>
                <a:srgbClr val="F3BE77"/>
              </a:solidFill>
              <a:ln>
                <a:solidFill>
                  <a:srgbClr val="2DA2BF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'Energy balance'!$Z$3:$Z$10</c:f>
              <c:strCache>
                <c:ptCount val="8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Nuclear</c:v>
                </c:pt>
                <c:pt idx="4">
                  <c:v>Hydro</c:v>
                </c:pt>
                <c:pt idx="5">
                  <c:v>Geothermal</c:v>
                </c:pt>
                <c:pt idx="6">
                  <c:v>Solar/wind/other</c:v>
                </c:pt>
                <c:pt idx="7">
                  <c:v>Biofuel</c:v>
                </c:pt>
              </c:strCache>
            </c:strRef>
          </c:cat>
          <c:val>
            <c:numRef>
              <c:f>'Energy balance'!$AA$3:$AA$10</c:f>
              <c:numCache>
                <c:formatCode>General</c:formatCode>
                <c:ptCount val="8"/>
                <c:pt idx="0">
                  <c:v>9.6163443386408929</c:v>
                </c:pt>
                <c:pt idx="1">
                  <c:v>4.1186292775610323</c:v>
                </c:pt>
                <c:pt idx="2">
                  <c:v>2.2633832953590227</c:v>
                </c:pt>
                <c:pt idx="3">
                  <c:v>0</c:v>
                </c:pt>
                <c:pt idx="4">
                  <c:v>1.0642916292908267</c:v>
                </c:pt>
                <c:pt idx="5">
                  <c:v>5.4464661324189617E-3</c:v>
                </c:pt>
                <c:pt idx="6">
                  <c:v>0</c:v>
                </c:pt>
                <c:pt idx="7">
                  <c:v>1.257930882637041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80117860261637E-2"/>
          <c:y val="0.1351112222098779"/>
          <c:w val="0.8632843821351599"/>
          <c:h val="0.74196085162379311"/>
        </c:manualLayout>
      </c:layout>
      <c:lineChart>
        <c:grouping val="standard"/>
        <c:varyColors val="0"/>
        <c:ser>
          <c:idx val="0"/>
          <c:order val="0"/>
          <c:tx>
            <c:strRef>
              <c:f>Forecast!$A$3:$B$3</c:f>
              <c:strCache>
                <c:ptCount val="1"/>
              </c:strCache>
            </c:strRef>
          </c:tx>
          <c:marker>
            <c:symbol val="none"/>
          </c:marker>
          <c:cat>
            <c:numRef>
              <c:f>Forecast!$C$2:$AF$2</c:f>
              <c:numCache>
                <c:formatCode>General</c:formatCode>
                <c:ptCount val="30"/>
                <c:pt idx="0">
                  <c:v>2011</c:v>
                </c:pt>
                <c:pt idx="4">
                  <c:v>2015</c:v>
                </c:pt>
                <c:pt idx="9">
                  <c:v>2020</c:v>
                </c:pt>
                <c:pt idx="14">
                  <c:v>2025</c:v>
                </c:pt>
                <c:pt idx="19">
                  <c:v>2030</c:v>
                </c:pt>
                <c:pt idx="24">
                  <c:v>2035</c:v>
                </c:pt>
                <c:pt idx="29">
                  <c:v>2040</c:v>
                </c:pt>
              </c:numCache>
            </c:numRef>
          </c:cat>
          <c:val>
            <c:numRef>
              <c:f>Forecast!$C$3:$AF$3</c:f>
              <c:numCache>
                <c:formatCode>General</c:formatCode>
                <c:ptCount val="30"/>
              </c:numCache>
            </c:numRef>
          </c:val>
          <c:smooth val="0"/>
        </c:ser>
        <c:ser>
          <c:idx val="2"/>
          <c:order val="1"/>
          <c:tx>
            <c:strRef>
              <c:f>Forecast!$A$5:$B$5</c:f>
              <c:strCache>
                <c:ptCount val="1"/>
                <c:pt idx="0">
                  <c:v>Total consumption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Forecast!$C$2:$AF$2</c:f>
              <c:numCache>
                <c:formatCode>General</c:formatCode>
                <c:ptCount val="30"/>
                <c:pt idx="0">
                  <c:v>2011</c:v>
                </c:pt>
                <c:pt idx="4">
                  <c:v>2015</c:v>
                </c:pt>
                <c:pt idx="9">
                  <c:v>2020</c:v>
                </c:pt>
                <c:pt idx="14">
                  <c:v>2025</c:v>
                </c:pt>
                <c:pt idx="19">
                  <c:v>2030</c:v>
                </c:pt>
                <c:pt idx="24">
                  <c:v>2035</c:v>
                </c:pt>
                <c:pt idx="29">
                  <c:v>2040</c:v>
                </c:pt>
              </c:numCache>
            </c:numRef>
          </c:cat>
          <c:val>
            <c:numRef>
              <c:f>Forecast!$C$5:$AF$5</c:f>
              <c:numCache>
                <c:formatCode>General</c:formatCode>
                <c:ptCount val="30"/>
                <c:pt idx="0">
                  <c:v>2.1064709458535131</c:v>
                </c:pt>
                <c:pt idx="1">
                  <c:v>2.0773177277823578</c:v>
                </c:pt>
                <c:pt idx="2">
                  <c:v>2.0698690236322967</c:v>
                </c:pt>
                <c:pt idx="3">
                  <c:v>2.0287955541340001</c:v>
                </c:pt>
                <c:pt idx="4">
                  <c:v>2.4996995492655785</c:v>
                </c:pt>
                <c:pt idx="5">
                  <c:v>2.5251702110674876</c:v>
                </c:pt>
                <c:pt idx="6">
                  <c:v>2.5706092472688362</c:v>
                </c:pt>
                <c:pt idx="7">
                  <c:v>2.6250062560213818</c:v>
                </c:pt>
                <c:pt idx="8">
                  <c:v>2.6782200142208215</c:v>
                </c:pt>
                <c:pt idx="9">
                  <c:v>2.8054207444246271</c:v>
                </c:pt>
                <c:pt idx="10">
                  <c:v>2.8537488746637805</c:v>
                </c:pt>
                <c:pt idx="11">
                  <c:v>2.9300426855950445</c:v>
                </c:pt>
                <c:pt idx="12">
                  <c:v>2.9868012937592319</c:v>
                </c:pt>
                <c:pt idx="13">
                  <c:v>3.031071942432336</c:v>
                </c:pt>
                <c:pt idx="14">
                  <c:v>3.0733022367718967</c:v>
                </c:pt>
                <c:pt idx="15">
                  <c:v>3.1223598838704829</c:v>
                </c:pt>
                <c:pt idx="16">
                  <c:v>3.1751413735511158</c:v>
                </c:pt>
                <c:pt idx="17">
                  <c:v>3.2159206649816712</c:v>
                </c:pt>
                <c:pt idx="18">
                  <c:v>3.2727236978639067</c:v>
                </c:pt>
                <c:pt idx="19">
                  <c:v>3.50545969060971</c:v>
                </c:pt>
                <c:pt idx="20">
                  <c:v>3.5099476100915821</c:v>
                </c:pt>
                <c:pt idx="21">
                  <c:v>3.5453995922653627</c:v>
                </c:pt>
                <c:pt idx="22">
                  <c:v>3.5856611352283503</c:v>
                </c:pt>
                <c:pt idx="23">
                  <c:v>3.6221405920569514</c:v>
                </c:pt>
                <c:pt idx="24">
                  <c:v>3.6550465035825837</c:v>
                </c:pt>
                <c:pt idx="25">
                  <c:v>3.9077185173377567</c:v>
                </c:pt>
                <c:pt idx="26">
                  <c:v>3.9395843355680942</c:v>
                </c:pt>
                <c:pt idx="27">
                  <c:v>3.9728155739246862</c:v>
                </c:pt>
                <c:pt idx="28">
                  <c:v>4.002643635884958</c:v>
                </c:pt>
                <c:pt idx="29">
                  <c:v>4.0357646413385515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9632"/>
        <c:axId val="125431168"/>
      </c:lineChart>
      <c:catAx>
        <c:axId val="1254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25431168"/>
        <c:crosses val="autoZero"/>
        <c:auto val="1"/>
        <c:lblAlgn val="ctr"/>
        <c:lblOffset val="100"/>
        <c:tickMarkSkip val="5"/>
        <c:noMultiLvlLbl val="0"/>
      </c:catAx>
      <c:valAx>
        <c:axId val="125431168"/>
        <c:scaling>
          <c:orientation val="minMax"/>
          <c:max val="5"/>
          <c:min val="1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 Narrow" pitchFamily="34" charset="0"/>
                  </a:defRPr>
                </a:pPr>
                <a:r>
                  <a:rPr lang="en-US" sz="1200" dirty="0" err="1">
                    <a:latin typeface="Arial Narrow" pitchFamily="34" charset="0"/>
                  </a:rPr>
                  <a:t>bcm</a:t>
                </a:r>
                <a:endParaRPr lang="en-US" sz="12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7.5857760129400195E-3"/>
              <c:y val="0.144581466256835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254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36026460161699"/>
          <c:y val="4.18768844449817E-2"/>
          <c:w val="0.561188076674485"/>
          <c:h val="0.5752385221576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87C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73A8E3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B3D0E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C7C7C7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DBDBDB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E8E8E8"/>
              </a:solidFill>
              <a:ln w="127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C4D79D"/>
              </a:solidFill>
              <a:ln w="1270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ABC773"/>
              </a:solidFill>
              <a:ln w="12700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91B648"/>
              </a:solidFill>
              <a:ln w="12700"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7A993D"/>
              </a:solidFill>
              <a:ln w="12700"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1.5959539008087401E-2"/>
                  <c:y val="1.36325978385783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5953900808740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299615840072899E-2"/>
                  <c:y val="-8.0654192292719303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4887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Gazprom - oil- and quasi-oil-indexed </c:v>
                </c:pt>
                <c:pt idx="1">
                  <c:v>Norway 1/3 oil-indexed</c:v>
                </c:pt>
                <c:pt idx="2">
                  <c:v>Algeria - oil-indexed</c:v>
                </c:pt>
                <c:pt idx="3">
                  <c:v>Libya - oil-indexed</c:v>
                </c:pt>
                <c:pt idx="4">
                  <c:v>Qatar - oil-indexed</c:v>
                </c:pt>
                <c:pt idx="5">
                  <c:v>Other - oil-indexed</c:v>
                </c:pt>
                <c:pt idx="6">
                  <c:v>Norway 2/3 hub-indexed</c:v>
                </c:pt>
                <c:pt idx="7">
                  <c:v>Qatar - hub-indexed</c:v>
                </c:pt>
                <c:pt idx="8">
                  <c:v>Gazprom - hub-indexed</c:v>
                </c:pt>
                <c:pt idx="9">
                  <c:v>Other - hub-indexed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0.30161753195930102</c:v>
                </c:pt>
                <c:pt idx="1">
                  <c:v>0.12566310113922999</c:v>
                </c:pt>
                <c:pt idx="2">
                  <c:v>0.11407513696843199</c:v>
                </c:pt>
                <c:pt idx="3">
                  <c:v>2.1849726063135899E-2</c:v>
                </c:pt>
                <c:pt idx="4">
                  <c:v>2.9624315157839799E-2</c:v>
                </c:pt>
                <c:pt idx="5">
                  <c:v>1.2783720323506401E-2</c:v>
                </c:pt>
                <c:pt idx="6">
                  <c:v>0.25132620227845898</c:v>
                </c:pt>
                <c:pt idx="7">
                  <c:v>4.44364727367597E-2</c:v>
                </c:pt>
                <c:pt idx="8">
                  <c:v>8.1274458648578199E-2</c:v>
                </c:pt>
                <c:pt idx="9">
                  <c:v>1.7349334724758698E-2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18235448858893"/>
          <c:y val="0.68140133377901302"/>
          <c:w val="0.66164059872147796"/>
          <c:h val="0.29929394769670897"/>
        </c:manualLayout>
      </c:layout>
      <c:overlay val="0"/>
      <c:txPr>
        <a:bodyPr/>
        <a:lstStyle/>
        <a:p>
          <a:pPr>
            <a:defRPr lang="ru-RU" sz="1000" b="0" i="0" u="none" strike="noStrike" kern="1200" baseline="0">
              <a:solidFill>
                <a:srgbClr val="000000"/>
              </a:solidFill>
              <a:latin typeface="arial (Body)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96381677756001"/>
          <c:y val="7.0109487259218103E-2"/>
          <c:w val="0.69494205946086096"/>
          <c:h val="0.58846217196806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4887C0"/>
              </a:solidFill>
              <a:ln w="12700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3A8E3"/>
              </a:solidFill>
              <a:ln w="12700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3D0EF"/>
              </a:solidFill>
              <a:ln w="12700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C7C7C7"/>
              </a:solidFill>
              <a:ln w="12700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DBDBDB"/>
              </a:solidFill>
              <a:ln w="12700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E8E8E8"/>
              </a:solidFill>
              <a:ln w="12700">
                <a:solidFill>
                  <a:srgbClr val="FFFFFF"/>
                </a:solidFill>
              </a:ln>
            </c:spPr>
          </c:dPt>
          <c:dPt>
            <c:idx val="6"/>
            <c:bubble3D val="0"/>
            <c:spPr>
              <a:solidFill>
                <a:srgbClr val="C4D79D"/>
              </a:solidFill>
              <a:ln w="12700">
                <a:solidFill>
                  <a:srgbClr val="FFFFFF"/>
                </a:solidFill>
              </a:ln>
            </c:spPr>
          </c:dPt>
          <c:dPt>
            <c:idx val="7"/>
            <c:bubble3D val="0"/>
            <c:spPr>
              <a:solidFill>
                <a:srgbClr val="ABC773"/>
              </a:solidFill>
              <a:ln w="12700">
                <a:solidFill>
                  <a:srgbClr val="FFFFFF"/>
                </a:solidFill>
              </a:ln>
            </c:spPr>
          </c:dPt>
          <c:dPt>
            <c:idx val="8"/>
            <c:bubble3D val="0"/>
            <c:spPr>
              <a:solidFill>
                <a:srgbClr val="91B648"/>
              </a:solidFill>
              <a:ln w="12700">
                <a:solidFill>
                  <a:srgbClr val="FFFFFF"/>
                </a:solidFill>
              </a:ln>
            </c:spPr>
          </c:dPt>
          <c:dPt>
            <c:idx val="9"/>
            <c:bubble3D val="0"/>
            <c:spPr>
              <a:solidFill>
                <a:srgbClr val="7A993D"/>
              </a:solidFill>
              <a:ln w="12700">
                <a:solidFill>
                  <a:srgbClr val="FFFFFF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304900278570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4887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77943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4887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Gazprom - oil- and quasi-oil-indexed </c:v>
                </c:pt>
                <c:pt idx="1">
                  <c:v>Norway 1/3 oil-indexed</c:v>
                </c:pt>
                <c:pt idx="2">
                  <c:v>Algeria - oil-indexed</c:v>
                </c:pt>
                <c:pt idx="3">
                  <c:v>Libya - oil-indexed</c:v>
                </c:pt>
                <c:pt idx="4">
                  <c:v>Qatar - oil-indexed</c:v>
                </c:pt>
                <c:pt idx="5">
                  <c:v>Other - oil-indexed</c:v>
                </c:pt>
                <c:pt idx="6">
                  <c:v>Norway 2/3 hub-indexed</c:v>
                </c:pt>
                <c:pt idx="7">
                  <c:v>Qatar - hub-indexed</c:v>
                </c:pt>
                <c:pt idx="8">
                  <c:v>Gazprom - hub-indexed</c:v>
                </c:pt>
                <c:pt idx="9">
                  <c:v>Other - hub-indexed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0.29518108712739599</c:v>
                </c:pt>
                <c:pt idx="1">
                  <c:v>0.12646875062982399</c:v>
                </c:pt>
                <c:pt idx="2">
                  <c:v>9.8161920309571299E-2</c:v>
                </c:pt>
                <c:pt idx="3">
                  <c:v>2.1162101699014401E-2</c:v>
                </c:pt>
                <c:pt idx="4">
                  <c:v>3.2396154543805601E-2</c:v>
                </c:pt>
                <c:pt idx="5">
                  <c:v>1.2878650462543099E-2</c:v>
                </c:pt>
                <c:pt idx="6">
                  <c:v>0.25293750125964898</c:v>
                </c:pt>
                <c:pt idx="7">
                  <c:v>4.8594231815708398E-2</c:v>
                </c:pt>
                <c:pt idx="8">
                  <c:v>9.5894552270391203E-2</c:v>
                </c:pt>
                <c:pt idx="9">
                  <c:v>1.63250498820969E-2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137176116233999"/>
          <c:y val="0.70294891412860305"/>
          <c:w val="0.82689680570471602"/>
          <c:h val="0.289165221020245"/>
        </c:manualLayout>
      </c:layout>
      <c:overlay val="0"/>
      <c:spPr>
        <a:noFill/>
      </c:spPr>
      <c:txPr>
        <a:bodyPr/>
        <a:lstStyle/>
        <a:p>
          <a:pPr>
            <a:defRPr sz="1000" baseline="0">
              <a:solidFill>
                <a:srgbClr val="000000"/>
              </a:solidFill>
              <a:latin typeface="arial (Body)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2BBC-5134-418E-8681-181AD9FBF6BA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12C9-FD4E-44B2-B718-07145E8ED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4E091-1B04-4BD3-BFC3-8C078B5A03AF}" type="slidenum">
              <a:rPr lang="ru-RU" smtClean="0">
                <a:latin typeface="Arial" pitchFamily="34" charset="0"/>
              </a:rPr>
              <a:pPr>
                <a:defRPr/>
              </a:pPr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7238" y="604838"/>
            <a:ext cx="4478337" cy="3360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534691"/>
            <a:ext cx="5435600" cy="46474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FCE61-97C7-4B06-BAB4-576BA2716DC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8057-C8DB-4C47-AEB5-6C9167F59A6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6577" y="3533777"/>
            <a:ext cx="5935663" cy="58118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F962D-776B-4910-AD31-41F9682BD30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D9ADF-5A48-427D-AF91-95EE07EB530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0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D9ADF-5A48-427D-AF91-95EE07EB530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0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D9ADF-5A48-427D-AF91-95EE07EB530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0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89B35-27D3-45EE-8D12-692C24A15FD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13130-C67F-47B7-8059-A12CE222FA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7238" y="604838"/>
            <a:ext cx="4478337" cy="3360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534691"/>
            <a:ext cx="5435600" cy="46474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FCE61-97C7-4B06-BAB4-576BA2716DC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7238" y="604838"/>
            <a:ext cx="4478337" cy="3360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534691"/>
            <a:ext cx="5435600" cy="46474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FCE61-97C7-4B06-BAB4-576BA2716DC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43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507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4"/>
          </p:nvPr>
        </p:nvSpPr>
        <p:spPr bwMode="auto">
          <a:xfrm>
            <a:off x="4716463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87775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/>
            </a:lvl3pPr>
            <a:lvl4pPr marL="360363" indent="-1793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1"/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39750" y="1412875"/>
            <a:ext cx="4032250" cy="475297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3986849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2F0E-ABA0-4798-B8ED-7090C5638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03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6D63-F7BF-4A73-A738-4911545E1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5426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4904-F075-45B2-BDB6-89C0DFDA6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914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B9F7-8F05-4DDC-916A-D6E71125C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67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145D-AD5A-45C1-880B-FA230C22A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41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56D1-6C76-44BE-8082-77A17F79C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69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54A5-F717-47F2-8712-7902799F0F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CCA0-2F12-4141-9BE5-341B10757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54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12CC-D30B-424A-9742-F193A0D1D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46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3C4E-8866-4079-BC0F-F31BF4BDBB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09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054E-0D29-499D-83C1-600860B99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185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7A2C1-8B18-4551-A79E-1F1234534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7805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D37DED-56A2-49D3-9B27-C9529075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867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84B4F-346C-42A8-A61D-DBF31B208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576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940F21-770D-4CB4-B80B-556D7643D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5448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F5E1F-7C73-4877-9D21-BEB0F2B31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7845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28298-2287-459A-925A-1CCEEFE69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7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2F0E-ABA0-4798-B8ED-7090C5638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81B1F-4528-4509-A680-B93B8A8B6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1797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A4E95-B4A5-4309-8510-C4AF5AD1A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949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559EA3-611B-4966-9A25-3D1314045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31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E36DD1-547E-4D45-8AAD-669E0BF76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327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309F4-611B-47CF-AAB4-76E7D4A0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443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9176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49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697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94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2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6D63-F7BF-4A73-A738-4911545E1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52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8713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57943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1171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38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336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4"/>
          </p:nvPr>
        </p:nvSpPr>
        <p:spPr bwMode="auto">
          <a:xfrm>
            <a:off x="4716463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87775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/>
            </a:lvl3pPr>
            <a:lvl4pPr marL="360363" indent="-1793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1"/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39750" y="1412875"/>
            <a:ext cx="4032250" cy="475297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0453421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000" smtClean="0">
              <a:solidFill>
                <a:srgbClr val="D4DBE9"/>
              </a:solidFill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450"/>
            <a:ext cx="1009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870075" y="6678613"/>
            <a:ext cx="54006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D9D9D9"/>
                </a:solidFill>
              </a:rPr>
              <a:t>Moscow, 04 April 2010</a:t>
            </a:r>
            <a:endParaRPr lang="ru-RU" sz="1000" smtClean="0">
              <a:solidFill>
                <a:srgbClr val="D9D9D9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8407400" y="6651625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44E05A-725B-4EFA-9AA3-57D0AED7319E}" type="slidenum">
              <a:rPr lang="de-DE" altLang="ru-RU" sz="800" b="1" smtClean="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DE" altLang="ru-RU" sz="800" b="1" dirty="0" smtClean="0">
                <a:solidFill>
                  <a:srgbClr val="FFFFFF"/>
                </a:solidFill>
              </a:rPr>
              <a:t>  </a:t>
            </a:r>
            <a:r>
              <a:rPr lang="ru-RU" altLang="ru-RU" sz="800" b="1" dirty="0" smtClean="0">
                <a:solidFill>
                  <a:srgbClr val="FFFFFF"/>
                </a:solidFill>
              </a:rPr>
              <a:t>из</a:t>
            </a:r>
            <a:r>
              <a:rPr lang="de-DE" altLang="ru-RU" sz="800" b="1" dirty="0" smtClean="0">
                <a:solidFill>
                  <a:srgbClr val="FFFFFF"/>
                </a:solidFill>
              </a:rPr>
              <a:t>  2</a:t>
            </a:r>
            <a:r>
              <a:rPr lang="ru-RU" altLang="ru-RU" sz="800" b="1" dirty="0" smtClean="0">
                <a:solidFill>
                  <a:srgbClr val="FFFFFF"/>
                </a:solidFill>
              </a:rPr>
              <a:t>1</a:t>
            </a:r>
            <a:endParaRPr lang="de-DE" altLang="ru-RU" sz="800" b="1" dirty="0" smtClean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16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3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53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4904-F075-45B2-BDB6-89C0DFDA6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7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7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918F6-E211-4577-B571-91A7C093FF4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0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4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1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2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206806" y="0"/>
            <a:ext cx="1097143" cy="360919"/>
          </a:xfrm>
          <a:prstGeom prst="rect">
            <a:avLst/>
          </a:prstGeom>
          <a:solidFill>
            <a:srgbClr val="1A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64" tIns="46182" rIns="92364" bIns="4618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prstClr val="white"/>
                </a:solidFill>
                <a:latin typeface="Franklin Gothic Demi Cond" pitchFamily="34" charset="0"/>
              </a:rPr>
              <a:t>26; 124;195</a:t>
            </a:r>
            <a:endParaRPr lang="ru-RU" sz="11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9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7A2C1-8B18-4551-A79E-1F1234534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7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B9F7-8F05-4DDC-916A-D6E71125C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D37DED-56A2-49D3-9B27-C9529075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893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84B4F-346C-42A8-A61D-DBF31B208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7101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940F21-770D-4CB4-B80B-556D7643D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616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F5E1F-7C73-4877-9D21-BEB0F2B31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23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28298-2287-459A-925A-1CCEEFE69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091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81B1F-4528-4509-A680-B93B8A8B6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297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A4E95-B4A5-4309-8510-C4AF5AD1A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015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559EA3-611B-4966-9A25-3D1314045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151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E36DD1-547E-4D45-8AAD-669E0BF76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759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309F4-611B-47CF-AAB4-76E7D4A0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9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145D-AD5A-45C1-880B-FA230C22A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7A2C1-8B18-4551-A79E-1F1234534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34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D37DED-56A2-49D3-9B27-C9529075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4129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84B4F-346C-42A8-A61D-DBF31B208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461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940F21-770D-4CB4-B80B-556D7643D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7130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F5E1F-7C73-4877-9D21-BEB0F2B31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031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28298-2287-459A-925A-1CCEEFE69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6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81B1F-4528-4509-A680-B93B8A8B6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508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A4E95-B4A5-4309-8510-C4AF5AD1A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506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559EA3-611B-4966-9A25-3D1314045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444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E36DD1-547E-4D45-8AAD-669E0BF76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0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56D1-6C76-44BE-8082-77A17F79C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309F4-611B-47CF-AAB4-76E7D4A0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712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35023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848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9655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511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21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915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0594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171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35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54A5-F717-47F2-8712-7902799F0F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04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646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6365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202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9348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408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922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025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781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356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CCA0-2F12-4141-9BE5-341B10757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387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566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76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445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129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651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393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553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15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12CC-D30B-424A-9742-F193A0D1D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0277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1998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13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10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04660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388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1272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775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31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4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3C4E-8866-4079-BC0F-F31BF4BDBB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72270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421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2435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257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054E-0D29-499D-83C1-600860B99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7A2C1-8B18-4551-A79E-1F1234534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D37DED-56A2-49D3-9B27-C9529075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84B4F-346C-42A8-A61D-DBF31B208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940F21-770D-4CB4-B80B-556D7643D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F5E1F-7C73-4877-9D21-BEB0F2B31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28298-2287-459A-925A-1CCEEFE69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81B1F-4528-4509-A680-B93B8A8B6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A4E95-B4A5-4309-8510-C4AF5AD1A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559EA3-611B-4966-9A25-3D1314045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E36DD1-547E-4D45-8AAD-669E0BF76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309F4-611B-47CF-AAB4-76E7D4A0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A7267E-34FC-49FC-8EE2-070CE59D23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8A32C-3F00-407F-8C36-21F7E70F7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46BA3-371D-4049-A652-0D74B63534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7E6D4-A63A-4FE0-B0CD-9285A0A39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6C3ED7-8B65-4E67-85E3-9EF154564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6180B4-1FA8-409B-8D6A-06E068E47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7E3A1F-AC8C-4048-8BB8-AC1AA0602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6F7043-9088-4767-8AB4-D887CA5D8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17DEA3-3034-4BCD-BC17-DE3BFC40B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20D0E9-92DE-4C2F-B9EA-B45AAD586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DCCF39-78C4-48BB-891A-BFDA5ACA1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A7267E-34FC-49FC-8EE2-070CE59D23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8A32C-3F00-407F-8C36-21F7E70F7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46BA3-371D-4049-A652-0D74B63534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7E6D4-A63A-4FE0-B0CD-9285A0A39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6C3ED7-8B65-4E67-85E3-9EF154564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6180B4-1FA8-409B-8D6A-06E068E47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7E3A1F-AC8C-4048-8BB8-AC1AA0602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6F7043-9088-4767-8AB4-D887CA5D8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17DEA3-3034-4BCD-BC17-DE3BFC40B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20D0E9-92DE-4C2F-B9EA-B45AAD586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DCCF39-78C4-48BB-891A-BFDA5ACA1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4"/>
          </p:nvPr>
        </p:nvSpPr>
        <p:spPr bwMode="auto">
          <a:xfrm>
            <a:off x="4716463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87775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/>
            </a:lvl3pPr>
            <a:lvl4pPr marL="360363" indent="-1793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87775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87775" algn="r"/>
              </a:tabLst>
              <a:defRPr b="1"/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39750" y="1412875"/>
            <a:ext cx="4032250" cy="475297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685859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124200" y="64738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0874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918F6-E211-4577-B571-91A7C093F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9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4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3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5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975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6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9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03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6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8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6500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6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985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7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915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551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10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117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06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58763"/>
            <a:ext cx="2141538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58763"/>
            <a:ext cx="6275387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4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</a:endParaRPr>
          </a:p>
        </p:txBody>
      </p:sp>
      <p:pic>
        <p:nvPicPr>
          <p:cNvPr id="5" name="Picture 8" descr="GPExport_block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4210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349500"/>
            <a:ext cx="5688012" cy="1008063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357563"/>
            <a:ext cx="5688012" cy="12954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428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29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815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668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68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355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27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36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59627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434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F2D657BD-A487-477C-8101-655FB3948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8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28 93 162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176 0 0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37 121 213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1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58847-C50F-4F8B-8391-047F4D66B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2052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28 93 162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176 0 0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37 121 213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1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de-DE" sz="800" b="1">
              <a:solidFill>
                <a:srgbClr val="FFFFFF"/>
              </a:solidFill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0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222</a:t>
            </a:r>
            <a:endParaRPr lang="de-DE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dirty="0" err="1" smtClean="0"/>
              <a:t>Unterseiteformate</a:t>
            </a:r>
            <a:r>
              <a:rPr lang="de-DE" altLang="ru-RU" dirty="0" smtClean="0"/>
              <a:t> durch Klicken bearbeiten</a:t>
            </a:r>
          </a:p>
          <a:p>
            <a:pPr lvl="1"/>
            <a:r>
              <a:rPr lang="de-DE" altLang="ru-RU" dirty="0" smtClean="0"/>
              <a:t>Zweite Ebene</a:t>
            </a:r>
          </a:p>
          <a:p>
            <a:pPr lvl="2"/>
            <a:r>
              <a:rPr lang="de-DE" altLang="ru-RU" dirty="0" smtClean="0"/>
              <a:t>Dritte Ebene</a:t>
            </a:r>
          </a:p>
          <a:p>
            <a:pPr lvl="3"/>
            <a:r>
              <a:rPr lang="de-DE" altLang="ru-RU" dirty="0" smtClean="0"/>
              <a:t>Vierte Ebene</a:t>
            </a:r>
          </a:p>
          <a:p>
            <a:pPr lvl="4"/>
            <a:r>
              <a:rPr lang="de-DE" altLang="ru-RU" dirty="0" smtClean="0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00" smtClean="0">
                <a:solidFill>
                  <a:prstClr val="black"/>
                </a:solidFill>
                <a:cs typeface="Times New Roman" pitchFamily="18" charset="0"/>
              </a:rPr>
              <a:t>© ZMB </a:t>
            </a:r>
            <a:r>
              <a:rPr lang="de-DE" altLang="ru-RU" sz="60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9" name="Picture 8" descr="GPExport_block 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450"/>
            <a:ext cx="1009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000" smtClean="0">
              <a:solidFill>
                <a:srgbClr val="D4DBE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7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7010400" y="65087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4918F6-E211-4577-B571-91A7C093F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Times New Roman" pitchFamily="18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58847-C50F-4F8B-8391-047F4D66B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2052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28 93 162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176 0 0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37 121 213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479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58847-C50F-4F8B-8391-047F4D66B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2052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28 93 162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176 0 0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37 121 213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45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fontAlgn="base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  <a:cs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  <a:cs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6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  <a:cs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  <a:cs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F2D657BD-A487-477C-8101-655FB3948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8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28 93 162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176 0 0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37 121 213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C5DA2"/>
          </a:solidFill>
          <a:latin typeface="HeliosCond" pitchFamily="2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5EA58847-C50F-4F8B-8391-047F4D66B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52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28 93 162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176 0 0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37 121 213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A9DC0E06-D6D7-403A-9E13-6F5DD96C0D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76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28 93 162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176 0 0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37 121 213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/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055688" cy="6858000"/>
          </a:xfrm>
          <a:prstGeom prst="rect">
            <a:avLst/>
          </a:prstGeom>
          <a:gradFill rotWithShape="1">
            <a:gsLst>
              <a:gs pos="0">
                <a:srgbClr val="1C5DA2"/>
              </a:gs>
              <a:gs pos="100000">
                <a:srgbClr val="2579D5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78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A9DC0E06-D6D7-403A-9E13-6F5DD96C0D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76" name="Picture 4" descr="logo600"/>
          <p:cNvPicPr>
            <a:picLocks noChangeAspect="1" noChangeArrowheads="1"/>
          </p:cNvPicPr>
          <p:nvPr/>
        </p:nvPicPr>
        <p:blipFill>
          <a:blip r:embed="rId13" cstate="print"/>
          <a:srcRect t="6250"/>
          <a:stretch>
            <a:fillRect/>
          </a:stretch>
        </p:blipFill>
        <p:spPr bwMode="auto">
          <a:xfrm>
            <a:off x="50800" y="36513"/>
            <a:ext cx="95250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54100" y="692150"/>
            <a:ext cx="7799388" cy="0"/>
          </a:xfrm>
          <a:prstGeom prst="line">
            <a:avLst/>
          </a:prstGeom>
          <a:noFill/>
          <a:ln w="38100">
            <a:solidFill>
              <a:srgbClr val="1C5DA2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92150"/>
            <a:ext cx="10572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none" w="lg" len="lg"/>
          </a:ln>
          <a:effectLst/>
        </p:spPr>
        <p:txBody>
          <a:bodyPr lIns="0" tIns="45715" rIns="91429" bIns="45715" anchor="ctr"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609725" y="836613"/>
            <a:ext cx="1387475" cy="701675"/>
          </a:xfrm>
          <a:prstGeom prst="rect">
            <a:avLst/>
          </a:prstGeom>
          <a:solidFill>
            <a:srgbClr val="1C5DA2"/>
          </a:solidFill>
          <a:ln w="25400">
            <a:solidFill>
              <a:srgbClr val="1C5DA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28 93 162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1609725" y="3800475"/>
            <a:ext cx="1387475" cy="701675"/>
          </a:xfrm>
          <a:prstGeom prst="rect">
            <a:avLst/>
          </a:prstGeom>
          <a:solidFill>
            <a:srgbClr val="B00000"/>
          </a:solidFill>
          <a:ln w="25400">
            <a:solidFill>
              <a:srgbClr val="B0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176 0 0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1609725" y="4789488"/>
            <a:ext cx="1387475" cy="701675"/>
          </a:xfrm>
          <a:prstGeom prst="rect">
            <a:avLst/>
          </a:prstGeom>
          <a:solidFill>
            <a:srgbClr val="DFDFD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223 223 223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1609725" y="1824038"/>
            <a:ext cx="1387475" cy="701675"/>
          </a:xfrm>
          <a:prstGeom prst="rect">
            <a:avLst/>
          </a:prstGeom>
          <a:solidFill>
            <a:srgbClr val="2579D5"/>
          </a:solidFill>
          <a:ln w="25400">
            <a:solidFill>
              <a:srgbClr val="2579D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37 121 213</a:t>
            </a:r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1609725" y="2813050"/>
            <a:ext cx="1387475" cy="701675"/>
          </a:xfrm>
          <a:prstGeom prst="rect">
            <a:avLst/>
          </a:prstGeom>
          <a:solidFill>
            <a:srgbClr val="97C0ED"/>
          </a:solidFill>
          <a:ln w="25400">
            <a:solidFill>
              <a:srgbClr val="97C0ED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151 192 237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1609725" y="5778500"/>
            <a:ext cx="1387475" cy="701675"/>
          </a:xfrm>
          <a:prstGeom prst="rect">
            <a:avLst/>
          </a:prstGeom>
          <a:solidFill>
            <a:srgbClr val="F1B959"/>
          </a:solidFill>
          <a:ln w="25400">
            <a:solidFill>
              <a:srgbClr val="F1B959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0" tIns="45715" rIns="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/>
              </a:rPr>
              <a:t>241 185 89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69975" y="100013"/>
            <a:ext cx="7224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16" tIns="47308" rIns="94616" bIns="47308"/>
          <a:lstStyle/>
          <a:p>
            <a:pPr defTabSz="957263">
              <a:defRPr/>
            </a:pPr>
            <a:endParaRPr lang="ru-RU" b="1" dirty="0">
              <a:solidFill>
                <a:srgbClr val="1C5DA2"/>
              </a:solidFill>
              <a:latin typeface="HeliosCond" pitchFamily="2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260350"/>
            <a:ext cx="7437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b="1">
          <a:solidFill>
            <a:srgbClr val="1C5DA2"/>
          </a:solidFill>
          <a:latin typeface="HeliosCond" pitchFamily="2" charset="0"/>
        </a:defRPr>
      </a:lvl9pPr>
    </p:titleStyle>
    <p:bodyStyle>
      <a:lvl1pPr marL="342900" indent="-3429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700">
          <a:solidFill>
            <a:schemeClr val="tx1"/>
          </a:solidFill>
          <a:latin typeface="+mn-lt"/>
        </a:defRPr>
      </a:lvl2pPr>
      <a:lvl3pPr marL="315913" indent="-160338" algn="l" defTabSz="957263" rtl="0" eaLnBrk="1" fontAlgn="base" hangingPunct="1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461963" indent="-144463" algn="l" defTabSz="957263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700">
          <a:solidFill>
            <a:schemeClr val="tx1"/>
          </a:solidFill>
          <a:latin typeface="+mn-lt"/>
        </a:defRPr>
      </a:lvl4pPr>
      <a:lvl5pPr marL="6223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5pPr>
      <a:lvl6pPr marL="10795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6pPr>
      <a:lvl7pPr marL="15367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7pPr>
      <a:lvl8pPr marL="19939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8pPr>
      <a:lvl9pPr marL="2451100" indent="-158750" algn="l" defTabSz="95726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" dirty="0">
                <a:latin typeface="Arial" charset="0"/>
              </a:rPr>
              <a:t>© ZMB </a:t>
            </a:r>
            <a:r>
              <a:rPr lang="de-DE" sz="600">
                <a:latin typeface="Arial" charset="0"/>
                <a:cs typeface="+mn-cs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+mn-cs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71B3A40A-0D91-4DF1-A6C8-03BF9794B7D1}" type="slidenum">
              <a:rPr lang="de-DE" sz="800" b="1">
                <a:solidFill>
                  <a:schemeClr val="bg1"/>
                </a:solidFill>
                <a:latin typeface="Verdana" pitchFamily="34" charset="0"/>
                <a:cs typeface="+mn-cs"/>
              </a:rPr>
              <a:pPr algn="ctr">
                <a:defRPr/>
              </a:pPr>
              <a:t>‹#›</a:t>
            </a:fld>
            <a:endParaRPr lang="de-DE" sz="800" b="1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89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2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  <a:cs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D4DBE9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8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222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668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Unterseiteformate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" y="6675438"/>
            <a:ext cx="12144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" dirty="0">
                <a:solidFill>
                  <a:srgbClr val="1F5BA6"/>
                </a:solidFill>
                <a:latin typeface="Arial" charset="0"/>
              </a:rPr>
              <a:t>© ZMB </a:t>
            </a:r>
            <a:r>
              <a:rPr lang="de-DE" sz="600">
                <a:solidFill>
                  <a:srgbClr val="1F5BA6"/>
                </a:solidFill>
                <a:latin typeface="Arial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640513"/>
            <a:ext cx="9144000" cy="223837"/>
          </a:xfrm>
          <a:prstGeom prst="rect">
            <a:avLst/>
          </a:prstGeom>
          <a:solidFill>
            <a:srgbClr val="1F5BA6"/>
          </a:solidFill>
          <a:ln w="9525">
            <a:solidFill>
              <a:srgbClr val="1F5B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en-US" sz="1000" dirty="0">
              <a:solidFill>
                <a:srgbClr val="D4DBE9"/>
              </a:solidFill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04250" y="6661150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71B3A40A-0D91-4DF1-A6C8-03BF9794B7D1}" type="slidenum">
              <a:rPr lang="de-DE" sz="800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de-DE" sz="800" b="1">
              <a:solidFill>
                <a:srgbClr val="FFFFFF"/>
              </a:solidFill>
            </a:endParaRPr>
          </a:p>
        </p:txBody>
      </p:sp>
      <p:pic>
        <p:nvPicPr>
          <p:cNvPr id="6151" name="Picture 8" descr="GPExport_block 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125413"/>
            <a:ext cx="82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23050"/>
            <a:ext cx="9144000" cy="142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1000" dirty="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F5BA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rgbClr val="4B4B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3528" y="332656"/>
            <a:ext cx="2592288" cy="5976663"/>
            <a:chOff x="204" y="777"/>
            <a:chExt cx="1587" cy="3243"/>
          </a:xfrm>
        </p:grpSpPr>
        <p:pic>
          <p:nvPicPr>
            <p:cNvPr id="819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542" r="61806"/>
            <a:stretch>
              <a:fillRect/>
            </a:stretch>
          </p:blipFill>
          <p:spPr bwMode="auto">
            <a:xfrm>
              <a:off x="204" y="777"/>
              <a:ext cx="1489" cy="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1338" y="2909"/>
              <a:ext cx="453" cy="1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556792"/>
            <a:ext cx="5904656" cy="1872208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4000" dirty="0" smtClean="0">
                <a:solidFill>
                  <a:srgbClr val="0070C0"/>
                </a:solidFill>
                <a:latin typeface="Arial Narrow" pitchFamily="34" charset="0"/>
              </a:rPr>
              <a:t> Gazprom</a:t>
            </a:r>
            <a:br>
              <a:rPr lang="en-US" sz="40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Narrow" pitchFamily="34" charset="0"/>
              </a:rPr>
              <a:t> on Hybrid Markets of Europe</a:t>
            </a:r>
            <a:endParaRPr lang="ru-RU" sz="40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5157192"/>
            <a:ext cx="4320480" cy="79208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“Energy: Perspectives and Challenges”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Regional Conference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Novi Sad, </a:t>
            </a:r>
            <a:r>
              <a:rPr lang="en-GB" sz="1600" dirty="0" smtClean="0">
                <a:solidFill>
                  <a:srgbClr val="0070C0"/>
                </a:solidFill>
                <a:latin typeface="Arial Narrow" pitchFamily="34" charset="0"/>
              </a:rPr>
              <a:t>March 11, 2016</a:t>
            </a:r>
            <a:endParaRPr lang="ru-RU" sz="16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55738" y="3757754"/>
            <a:ext cx="504093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200" kern="0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Sergei </a:t>
            </a:r>
            <a:r>
              <a:rPr lang="en-US" sz="2200" kern="0" dirty="0" err="1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Komlev</a:t>
            </a:r>
            <a:r>
              <a:rPr lang="ru-RU" sz="2200" kern="0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</a:t>
            </a:r>
            <a:endParaRPr lang="en-US" sz="2200" kern="0" dirty="0" smtClean="0">
              <a:solidFill>
                <a:srgbClr val="0070C0"/>
              </a:solidFill>
              <a:latin typeface="Arial Narrow" pitchFamily="34" charset="0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kern="0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Head of Contract </a:t>
            </a:r>
            <a:r>
              <a:rPr lang="en-US" sz="1600" kern="0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Structuring and Price Formation </a:t>
            </a:r>
            <a:r>
              <a:rPr lang="en-US" sz="1600" kern="0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Directorate,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kern="0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Gazprom </a:t>
            </a:r>
            <a:r>
              <a:rPr lang="en-US" sz="1600" kern="0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Export </a:t>
            </a:r>
            <a:endParaRPr lang="ru-RU" sz="1600" kern="0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1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4" y="1801329"/>
            <a:ext cx="7610091" cy="37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25946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  <a:cs typeface="Arial" pitchFamily="34" charset="0"/>
              </a:rPr>
              <a:t>Evolution of 9 months moving average gasoil and  TTF Month Ahead prices, 2008-2016</a:t>
            </a:r>
            <a:endParaRPr lang="en-US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643062" y="6371643"/>
            <a:ext cx="7500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4D4D4D"/>
                </a:solidFill>
                <a:cs typeface="Arial" pitchFamily="34" charset="0"/>
              </a:rPr>
              <a:t>Source: Bloomberg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920" y="5540646"/>
            <a:ext cx="7098383" cy="9079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itchFamily="34" charset="0"/>
              </a:rPr>
              <a:t>Correlation </a:t>
            </a:r>
            <a:r>
              <a:rPr lang="en-US" sz="1600" dirty="0" smtClean="0">
                <a:cs typeface="Arial" pitchFamily="34" charset="0"/>
              </a:rPr>
              <a:t>coefficient = </a:t>
            </a:r>
            <a:r>
              <a:rPr lang="en-US" sz="1600" b="1" dirty="0" smtClean="0">
                <a:cs typeface="Arial" pitchFamily="34" charset="0"/>
              </a:rPr>
              <a:t>0.87</a:t>
            </a:r>
            <a:endParaRPr lang="en-US" sz="1600" b="1" dirty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cs typeface="Arial" pitchFamily="34" charset="0"/>
              </a:rPr>
              <a:t>R </a:t>
            </a:r>
            <a:r>
              <a:rPr lang="en-US" sz="1600" dirty="0">
                <a:cs typeface="Arial" pitchFamily="34" charset="0"/>
              </a:rPr>
              <a:t>Square = </a:t>
            </a:r>
            <a:r>
              <a:rPr lang="en-US" sz="1600" dirty="0" smtClean="0">
                <a:cs typeface="Arial" pitchFamily="34" charset="0"/>
              </a:rPr>
              <a:t>0.76</a:t>
            </a:r>
            <a:endParaRPr lang="en-US" sz="1600" dirty="0">
              <a:cs typeface="Arial" pitchFamily="34" charset="0"/>
            </a:endParaRPr>
          </a:p>
          <a:p>
            <a:r>
              <a:rPr lang="en-US" sz="1600" b="1" dirty="0">
                <a:cs typeface="Arial" pitchFamily="34" charset="0"/>
              </a:rPr>
              <a:t>Engle-Granger test for cointegration </a:t>
            </a:r>
            <a:r>
              <a:rPr lang="en-US" sz="1600" b="1" dirty="0" smtClean="0">
                <a:cs typeface="Arial" pitchFamily="34" charset="0"/>
              </a:rPr>
              <a:t>succeeded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834" y="116632"/>
            <a:ext cx="7129462" cy="50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Tight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Correlation between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European Gas-oil</a:t>
            </a:r>
            <a:b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</a:b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and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TTF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Verdana"/>
              </a:rPr>
              <a:t>Prices</a:t>
            </a:r>
            <a:endParaRPr lang="ru-RU" sz="2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260648"/>
            <a:ext cx="79928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3663" lvl="0" indent="-93663" eaLnBrk="0" hangingPunct="0"/>
            <a:r>
              <a:rPr lang="en-US" sz="2800" b="1" noProof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Price Corridor for Natural Gas is Set by </a:t>
            </a:r>
          </a:p>
          <a:p>
            <a:pPr marL="93663" lvl="0" indent="-93663" eaLnBrk="0" hangingPunct="0"/>
            <a:r>
              <a:rPr lang="en-US" sz="2800" b="1" noProof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Inter-Fuel Competition 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124744"/>
            <a:ext cx="856895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899592" y="1556792"/>
            <a:ext cx="0" cy="4644000"/>
          </a:xfrm>
          <a:prstGeom prst="straightConnector1">
            <a:avLst/>
          </a:prstGeom>
          <a:ln w="19050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9592" y="5589240"/>
            <a:ext cx="6912768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9592" y="2132856"/>
            <a:ext cx="69127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войная стрелка вверх/вниз 9"/>
          <p:cNvSpPr/>
          <p:nvPr/>
        </p:nvSpPr>
        <p:spPr>
          <a:xfrm>
            <a:off x="3275976" y="2204792"/>
            <a:ext cx="288000" cy="3348000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383988" y="1560394"/>
            <a:ext cx="1080000" cy="468000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3383988" y="5700506"/>
            <a:ext cx="1080000" cy="468000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84046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 Narrow" panose="020B0606020202030204" pitchFamily="34" charset="0"/>
              </a:rPr>
              <a:t>Ceiling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55952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77777"/>
                </a:solidFill>
                <a:latin typeface="Arial Narrow" panose="020B0606020202030204" pitchFamily="34" charset="0"/>
              </a:rPr>
              <a:t>Floor</a:t>
            </a:r>
            <a:endParaRPr lang="ru-RU" sz="1400" b="1" i="1" dirty="0">
              <a:solidFill>
                <a:srgbClr val="77777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182507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latin typeface="Arial Narrow" panose="020B0606020202030204" pitchFamily="34" charset="0"/>
              </a:rPr>
              <a:t>Oil/Oil products parity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558924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777777"/>
                </a:solidFill>
                <a:latin typeface="Arial Narrow" panose="020B0606020202030204" pitchFamily="34" charset="0"/>
              </a:rPr>
              <a:t>Coal parity</a:t>
            </a:r>
            <a:endParaRPr lang="ru-RU" sz="1400" b="1" i="1" dirty="0">
              <a:solidFill>
                <a:srgbClr val="777777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028700" y="1942945"/>
            <a:ext cx="6515100" cy="3862736"/>
          </a:xfrm>
          <a:custGeom>
            <a:avLst/>
            <a:gdLst>
              <a:gd name="connsiteX0" fmla="*/ 0 w 6515100"/>
              <a:gd name="connsiteY0" fmla="*/ 1867055 h 3862736"/>
              <a:gd name="connsiteX1" fmla="*/ 333375 w 6515100"/>
              <a:gd name="connsiteY1" fmla="*/ 38255 h 3862736"/>
              <a:gd name="connsiteX2" fmla="*/ 704850 w 6515100"/>
              <a:gd name="connsiteY2" fmla="*/ 3381530 h 3862736"/>
              <a:gd name="connsiteX3" fmla="*/ 1276350 w 6515100"/>
              <a:gd name="connsiteY3" fmla="*/ 705005 h 3862736"/>
              <a:gd name="connsiteX4" fmla="*/ 1704975 w 6515100"/>
              <a:gd name="connsiteY4" fmla="*/ 3838730 h 3862736"/>
              <a:gd name="connsiteX5" fmla="*/ 2019300 w 6515100"/>
              <a:gd name="connsiteY5" fmla="*/ 2181380 h 3862736"/>
              <a:gd name="connsiteX6" fmla="*/ 2200275 w 6515100"/>
              <a:gd name="connsiteY6" fmla="*/ 2752880 h 3862736"/>
              <a:gd name="connsiteX7" fmla="*/ 2409825 w 6515100"/>
              <a:gd name="connsiteY7" fmla="*/ 1609880 h 3862736"/>
              <a:gd name="connsiteX8" fmla="*/ 2676525 w 6515100"/>
              <a:gd name="connsiteY8" fmla="*/ 2286155 h 3862736"/>
              <a:gd name="connsiteX9" fmla="*/ 3095625 w 6515100"/>
              <a:gd name="connsiteY9" fmla="*/ 9680 h 3862736"/>
              <a:gd name="connsiteX10" fmla="*/ 3429000 w 6515100"/>
              <a:gd name="connsiteY10" fmla="*/ 3010055 h 3862736"/>
              <a:gd name="connsiteX11" fmla="*/ 4000500 w 6515100"/>
              <a:gd name="connsiteY11" fmla="*/ 2267105 h 3862736"/>
              <a:gd name="connsiteX12" fmla="*/ 4495800 w 6515100"/>
              <a:gd name="connsiteY12" fmla="*/ 3648230 h 3862736"/>
              <a:gd name="connsiteX13" fmla="*/ 4953000 w 6515100"/>
              <a:gd name="connsiteY13" fmla="*/ 771680 h 3862736"/>
              <a:gd name="connsiteX14" fmla="*/ 5257800 w 6515100"/>
              <a:gd name="connsiteY14" fmla="*/ 1505105 h 3862736"/>
              <a:gd name="connsiteX15" fmla="*/ 5667375 w 6515100"/>
              <a:gd name="connsiteY15" fmla="*/ 200180 h 3862736"/>
              <a:gd name="connsiteX16" fmla="*/ 6000750 w 6515100"/>
              <a:gd name="connsiteY16" fmla="*/ 2933855 h 3862736"/>
              <a:gd name="connsiteX17" fmla="*/ 6515100 w 6515100"/>
              <a:gd name="connsiteY17" fmla="*/ 800255 h 386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5100" h="3862736">
                <a:moveTo>
                  <a:pt x="0" y="1867055"/>
                </a:moveTo>
                <a:cubicBezTo>
                  <a:pt x="107950" y="826449"/>
                  <a:pt x="215900" y="-214157"/>
                  <a:pt x="333375" y="38255"/>
                </a:cubicBezTo>
                <a:cubicBezTo>
                  <a:pt x="450850" y="290667"/>
                  <a:pt x="547688" y="3270405"/>
                  <a:pt x="704850" y="3381530"/>
                </a:cubicBezTo>
                <a:cubicBezTo>
                  <a:pt x="862013" y="3492655"/>
                  <a:pt x="1109663" y="628805"/>
                  <a:pt x="1276350" y="705005"/>
                </a:cubicBezTo>
                <a:cubicBezTo>
                  <a:pt x="1443037" y="781205"/>
                  <a:pt x="1581150" y="3592668"/>
                  <a:pt x="1704975" y="3838730"/>
                </a:cubicBezTo>
                <a:cubicBezTo>
                  <a:pt x="1828800" y="4084792"/>
                  <a:pt x="1936750" y="2362355"/>
                  <a:pt x="2019300" y="2181380"/>
                </a:cubicBezTo>
                <a:cubicBezTo>
                  <a:pt x="2101850" y="2000405"/>
                  <a:pt x="2135188" y="2848130"/>
                  <a:pt x="2200275" y="2752880"/>
                </a:cubicBezTo>
                <a:cubicBezTo>
                  <a:pt x="2265363" y="2657630"/>
                  <a:pt x="2330450" y="1687667"/>
                  <a:pt x="2409825" y="1609880"/>
                </a:cubicBezTo>
                <a:cubicBezTo>
                  <a:pt x="2489200" y="1532093"/>
                  <a:pt x="2562225" y="2552855"/>
                  <a:pt x="2676525" y="2286155"/>
                </a:cubicBezTo>
                <a:cubicBezTo>
                  <a:pt x="2790825" y="2019455"/>
                  <a:pt x="2970213" y="-110970"/>
                  <a:pt x="3095625" y="9680"/>
                </a:cubicBezTo>
                <a:cubicBezTo>
                  <a:pt x="3221037" y="130330"/>
                  <a:pt x="3278188" y="2633818"/>
                  <a:pt x="3429000" y="3010055"/>
                </a:cubicBezTo>
                <a:cubicBezTo>
                  <a:pt x="3579812" y="3386292"/>
                  <a:pt x="3822700" y="2160742"/>
                  <a:pt x="4000500" y="2267105"/>
                </a:cubicBezTo>
                <a:cubicBezTo>
                  <a:pt x="4178300" y="2373468"/>
                  <a:pt x="4337050" y="3897468"/>
                  <a:pt x="4495800" y="3648230"/>
                </a:cubicBezTo>
                <a:cubicBezTo>
                  <a:pt x="4654550" y="3398993"/>
                  <a:pt x="4826000" y="1128868"/>
                  <a:pt x="4953000" y="771680"/>
                </a:cubicBezTo>
                <a:cubicBezTo>
                  <a:pt x="5080000" y="414492"/>
                  <a:pt x="5138737" y="1600355"/>
                  <a:pt x="5257800" y="1505105"/>
                </a:cubicBezTo>
                <a:cubicBezTo>
                  <a:pt x="5376863" y="1409855"/>
                  <a:pt x="5543550" y="-37945"/>
                  <a:pt x="5667375" y="200180"/>
                </a:cubicBezTo>
                <a:cubicBezTo>
                  <a:pt x="5791200" y="438305"/>
                  <a:pt x="5859463" y="2833843"/>
                  <a:pt x="6000750" y="2933855"/>
                </a:cubicBezTo>
                <a:cubicBezTo>
                  <a:pt x="6142038" y="3033868"/>
                  <a:pt x="6423025" y="1186017"/>
                  <a:pt x="6515100" y="8002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6" y="1172536"/>
            <a:ext cx="75596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704856" cy="692695"/>
          </a:xfrm>
        </p:spPr>
        <p:txBody>
          <a:bodyPr/>
          <a:lstStyle/>
          <a:p>
            <a:r>
              <a:rPr lang="en-US" sz="1800" dirty="0"/>
              <a:t>Full Costs of LNG Deliveries from North America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 Europe</a:t>
            </a:r>
            <a:endParaRPr lang="ru-RU" sz="1800" dirty="0" smtClean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300" y="6578600"/>
            <a:ext cx="457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546D63-F7BF-4A73-A738-4911545E1A4E}" type="slidenum">
              <a:rPr lang="ru-RU" b="1" smtClean="0">
                <a:solidFill>
                  <a:srgbClr val="1C5DA2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rgbClr val="1C5DA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00919" y="6165304"/>
            <a:ext cx="685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Source</a:t>
            </a:r>
            <a:r>
              <a:rPr lang="ru-RU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: </a:t>
            </a:r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Bloomberg, Wood Mackenzie</a:t>
            </a:r>
            <a:endParaRPr lang="ru-RU" sz="1000" i="1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87624" y="5805264"/>
            <a:ext cx="7500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latin typeface="Arial"/>
              </a:rPr>
              <a:t>* P = HH * 115% + X</a:t>
            </a:r>
            <a:r>
              <a:rPr lang="ru-RU" sz="1000" i="1" dirty="0" smtClean="0">
                <a:latin typeface="Arial"/>
              </a:rPr>
              <a:t>,</a:t>
            </a:r>
            <a:r>
              <a:rPr lang="en-US" sz="1000" i="1" dirty="0" smtClean="0">
                <a:latin typeface="Arial"/>
              </a:rPr>
              <a:t> where HH – Henry Hub Forwards, X – total volume of estimated costs, pls., see slide #3</a:t>
            </a:r>
            <a:endParaRPr lang="ru-RU" sz="1000" i="1" dirty="0">
              <a:latin typeface="Arial"/>
            </a:endParaRPr>
          </a:p>
          <a:p>
            <a:r>
              <a:rPr lang="ru-RU" sz="1000" i="1" dirty="0" smtClean="0">
                <a:latin typeface="Arial"/>
              </a:rPr>
              <a:t> </a:t>
            </a:r>
            <a:r>
              <a:rPr lang="en-US" sz="1000" i="1" dirty="0" smtClean="0">
                <a:latin typeface="Arial"/>
              </a:rPr>
              <a:t>** NBP Forwards</a:t>
            </a:r>
            <a:endParaRPr lang="ru-RU" sz="1000" i="1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9269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Price Range*</a:t>
            </a:r>
            <a:r>
              <a:rPr lang="ru-RU" sz="1500" b="1" dirty="0" smtClean="0">
                <a:solidFill>
                  <a:srgbClr val="1C5DA2"/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of US LNG Deliveries to Europe </a:t>
            </a:r>
          </a:p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vs. Forward Prices</a:t>
            </a:r>
            <a:r>
              <a:rPr lang="ru-RU" sz="1500" b="1" dirty="0" smtClean="0">
                <a:solidFill>
                  <a:srgbClr val="1C5DA2"/>
                </a:solidFill>
                <a:cs typeface="Arial" pitchFamily="34" charset="0"/>
              </a:rPr>
              <a:t>** </a:t>
            </a: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of European Hubs</a:t>
            </a:r>
            <a:endParaRPr lang="ru-RU" sz="1500" b="1" dirty="0">
              <a:solidFill>
                <a:srgbClr val="1C5DA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919" y="5320516"/>
            <a:ext cx="7704856" cy="4062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 the medium-term, full costs of LNG deliveries to Europe are significantly higher than the forward prices.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37" y="1196752"/>
            <a:ext cx="75168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704856" cy="692695"/>
          </a:xfrm>
        </p:spPr>
        <p:txBody>
          <a:bodyPr/>
          <a:lstStyle/>
          <a:p>
            <a:r>
              <a:rPr lang="en-US" sz="1800" dirty="0"/>
              <a:t>Full Costs of LNG Deliveries from North America </a:t>
            </a:r>
            <a:br>
              <a:rPr lang="en-US" sz="1800" dirty="0"/>
            </a:br>
            <a:r>
              <a:rPr lang="en-US" sz="1800" dirty="0"/>
              <a:t>to </a:t>
            </a:r>
            <a:r>
              <a:rPr lang="en-US" sz="1800" dirty="0" smtClean="0"/>
              <a:t>Asia</a:t>
            </a:r>
            <a:endParaRPr lang="ru-RU" sz="1800" dirty="0" smtClean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300" y="6578600"/>
            <a:ext cx="457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546D63-F7BF-4A73-A738-4911545E1A4E}" type="slidenum">
              <a:rPr lang="ru-RU" b="1" smtClean="0">
                <a:solidFill>
                  <a:srgbClr val="1C5DA2"/>
                </a:solidFill>
              </a:rPr>
              <a:pPr>
                <a:defRPr/>
              </a:pPr>
              <a:t>13</a:t>
            </a:fld>
            <a:endParaRPr lang="ru-RU" b="1" dirty="0">
              <a:solidFill>
                <a:srgbClr val="1C5DA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87624" y="6165304"/>
            <a:ext cx="685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Source</a:t>
            </a:r>
            <a:r>
              <a:rPr lang="ru-RU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: </a:t>
            </a:r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Argus, Bloomberg, </a:t>
            </a:r>
            <a:r>
              <a:rPr lang="en-US" sz="1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Wood </a:t>
            </a:r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Mackenzie</a:t>
            </a:r>
            <a:endParaRPr lang="ru-RU" sz="1000" i="1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86049"/>
            <a:ext cx="7704856" cy="4062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Full </a:t>
            </a:r>
            <a:r>
              <a:rPr lang="en-US" sz="1200" dirty="0">
                <a:solidFill>
                  <a:srgbClr val="000000"/>
                </a:solidFill>
              </a:rPr>
              <a:t>costs of </a:t>
            </a:r>
            <a:r>
              <a:rPr lang="en-US" sz="1200" dirty="0" smtClean="0">
                <a:solidFill>
                  <a:srgbClr val="000000"/>
                </a:solidFill>
              </a:rPr>
              <a:t>deliveries of American LNG to </a:t>
            </a:r>
            <a:r>
              <a:rPr lang="en-US" sz="1200" dirty="0">
                <a:solidFill>
                  <a:srgbClr val="000000"/>
                </a:solidFill>
              </a:rPr>
              <a:t>Asia </a:t>
            </a:r>
            <a:r>
              <a:rPr lang="en-US" sz="1200" dirty="0" smtClean="0">
                <a:solidFill>
                  <a:srgbClr val="000000"/>
                </a:solidFill>
              </a:rPr>
              <a:t>are higher than prices </a:t>
            </a:r>
            <a:r>
              <a:rPr lang="en-US" sz="1200" dirty="0">
                <a:solidFill>
                  <a:srgbClr val="000000"/>
                </a:solidFill>
              </a:rPr>
              <a:t>under </a:t>
            </a:r>
            <a:r>
              <a:rPr lang="en-US" sz="1200" dirty="0" smtClean="0">
                <a:solidFill>
                  <a:srgbClr val="000000"/>
                </a:solidFill>
              </a:rPr>
              <a:t>proxy for a standard Asian contract </a:t>
            </a:r>
            <a:r>
              <a:rPr lang="en-US" sz="1200" dirty="0">
                <a:solidFill>
                  <a:srgbClr val="000000"/>
                </a:solidFill>
              </a:rPr>
              <a:t>in </a:t>
            </a:r>
            <a:r>
              <a:rPr lang="en-US" sz="1200" dirty="0" smtClean="0">
                <a:solidFill>
                  <a:srgbClr val="000000"/>
                </a:solidFill>
              </a:rPr>
              <a:t>the medium-term</a:t>
            </a:r>
            <a:r>
              <a:rPr lang="en-US" sz="1200" dirty="0">
                <a:solidFill>
                  <a:srgbClr val="000000"/>
                </a:solidFill>
              </a:rPr>
              <a:t>, nevertheless oil price recovery </a:t>
            </a:r>
            <a:r>
              <a:rPr lang="en-US" sz="1200" dirty="0" smtClean="0">
                <a:solidFill>
                  <a:srgbClr val="000000"/>
                </a:solidFill>
              </a:rPr>
              <a:t>may minimize loses.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15616" y="5949280"/>
            <a:ext cx="75009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latin typeface="Arial"/>
              </a:rPr>
              <a:t>* </a:t>
            </a:r>
            <a:r>
              <a:rPr lang="en-US" sz="1000" i="1" dirty="0">
                <a:latin typeface="Arial"/>
              </a:rPr>
              <a:t>Based on oil forward prices and contract  </a:t>
            </a:r>
            <a:r>
              <a:rPr lang="en-US" sz="1000" i="1" dirty="0" smtClean="0">
                <a:latin typeface="Arial"/>
              </a:rPr>
              <a:t>formula P ($/MMBTU</a:t>
            </a:r>
            <a:r>
              <a:rPr lang="ru-RU" sz="1000" i="1" dirty="0" smtClean="0">
                <a:latin typeface="Arial"/>
              </a:rPr>
              <a:t>) </a:t>
            </a:r>
            <a:r>
              <a:rPr lang="en-US" sz="1000" i="1" dirty="0" smtClean="0">
                <a:latin typeface="Arial"/>
              </a:rPr>
              <a:t>= </a:t>
            </a:r>
            <a:r>
              <a:rPr lang="ru-RU" sz="1000" i="1" dirty="0" smtClean="0">
                <a:latin typeface="Arial"/>
              </a:rPr>
              <a:t>14% х </a:t>
            </a:r>
            <a:r>
              <a:rPr lang="en-US" sz="1000" i="1" dirty="0" smtClean="0">
                <a:latin typeface="Arial"/>
              </a:rPr>
              <a:t>Brent Futures + 1.6</a:t>
            </a:r>
            <a:endParaRPr lang="ru-RU" sz="1000" i="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9269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Price Range*</a:t>
            </a:r>
            <a:r>
              <a:rPr lang="ru-RU" sz="1500" b="1" dirty="0" smtClean="0">
                <a:solidFill>
                  <a:srgbClr val="1C5DA2"/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of US LNG Deliveries to Asia</a:t>
            </a:r>
          </a:p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vs. Estimated Prices</a:t>
            </a:r>
            <a:r>
              <a:rPr lang="ru-RU" sz="1500" b="1" dirty="0" smtClean="0">
                <a:solidFill>
                  <a:srgbClr val="1C5DA2"/>
                </a:solidFill>
                <a:cs typeface="Arial" pitchFamily="34" charset="0"/>
              </a:rPr>
              <a:t>** </a:t>
            </a:r>
            <a:r>
              <a:rPr lang="en-US" sz="1500" b="1" dirty="0" smtClean="0">
                <a:solidFill>
                  <a:srgbClr val="1C5DA2"/>
                </a:solidFill>
                <a:cs typeface="Arial" pitchFamily="34" charset="0"/>
              </a:rPr>
              <a:t>of Asian Proxy Contract</a:t>
            </a:r>
            <a:endParaRPr lang="ru-RU" sz="1500" b="1" dirty="0">
              <a:solidFill>
                <a:srgbClr val="1C5DA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115616" y="360041"/>
            <a:ext cx="7704856" cy="692695"/>
          </a:xfrm>
        </p:spPr>
        <p:txBody>
          <a:bodyPr/>
          <a:lstStyle/>
          <a:p>
            <a:r>
              <a:rPr lang="en-US" sz="1800" dirty="0"/>
              <a:t>US LNG </a:t>
            </a:r>
            <a:r>
              <a:rPr lang="en-US" sz="1800" dirty="0" smtClean="0"/>
              <a:t>Exports </a:t>
            </a:r>
            <a:r>
              <a:rPr lang="en-US" sz="1800" dirty="0"/>
              <a:t>to </a:t>
            </a:r>
            <a:r>
              <a:rPr lang="en-US" sz="1800" dirty="0" smtClean="0"/>
              <a:t>Europe and Asia</a:t>
            </a:r>
            <a:endParaRPr lang="ru-RU" sz="1800" dirty="0" smtClean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300" y="6578600"/>
            <a:ext cx="457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546D63-F7BF-4A73-A738-4911545E1A4E}" type="slidenum">
              <a:rPr lang="ru-RU" b="1" smtClean="0">
                <a:solidFill>
                  <a:srgbClr val="1C5DA2"/>
                </a:solidFill>
              </a:rPr>
              <a:pPr>
                <a:defRPr/>
              </a:pPr>
              <a:t>14</a:t>
            </a:fld>
            <a:endParaRPr lang="ru-RU" b="1" dirty="0">
              <a:solidFill>
                <a:srgbClr val="1C5DA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9632" y="6135107"/>
            <a:ext cx="685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Source</a:t>
            </a:r>
            <a:r>
              <a:rPr lang="ru-RU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:</a:t>
            </a:r>
            <a:r>
              <a:rPr lang="en-US" sz="10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Bloomberg, Wood Mackenzie</a:t>
            </a:r>
            <a:endParaRPr lang="ru-RU" sz="1000" i="1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757037"/>
            <a:ext cx="1260000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Europe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</a:rPr>
              <a:t>UK</a:t>
            </a:r>
            <a:r>
              <a:rPr lang="ru-RU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949007"/>
            <a:ext cx="1260000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Asia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</a:rPr>
              <a:t>Japan, Korea</a:t>
            </a:r>
            <a:r>
              <a:rPr lang="ru-RU" sz="1200" b="1" dirty="0" smtClean="0">
                <a:solidFill>
                  <a:schemeClr val="bg1"/>
                </a:solidFill>
              </a:rPr>
              <a:t>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501" y="1124744"/>
            <a:ext cx="347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 FOB LNG Price </a:t>
            </a:r>
            <a:r>
              <a:rPr lang="ru-RU" sz="1200" dirty="0" smtClean="0"/>
              <a:t>(2018-2020) = </a:t>
            </a:r>
          </a:p>
          <a:p>
            <a:pPr algn="ctr"/>
            <a:r>
              <a:rPr lang="en-US" sz="1200" b="1" dirty="0" smtClean="0"/>
              <a:t>$</a:t>
            </a:r>
            <a:r>
              <a:rPr lang="ru-RU" sz="1200" b="1" dirty="0" smtClean="0"/>
              <a:t>6.0 – </a:t>
            </a:r>
            <a:r>
              <a:rPr lang="en-US" sz="1200" b="1" dirty="0"/>
              <a:t>$</a:t>
            </a:r>
            <a:r>
              <a:rPr lang="ru-RU" sz="1200" b="1" dirty="0" smtClean="0"/>
              <a:t>6.5/</a:t>
            </a:r>
            <a:r>
              <a:rPr lang="en-US" sz="1200" b="1" dirty="0" smtClean="0"/>
              <a:t>MMBTU</a:t>
            </a:r>
          </a:p>
          <a:p>
            <a:pPr algn="ctr"/>
            <a:r>
              <a:rPr lang="ru-RU" sz="1200" dirty="0" smtClean="0"/>
              <a:t>(115%*</a:t>
            </a:r>
            <a:r>
              <a:rPr lang="en-US" sz="1200" dirty="0"/>
              <a:t>HH + $</a:t>
            </a:r>
            <a:r>
              <a:rPr lang="en-US" sz="1200" dirty="0" smtClean="0"/>
              <a:t>3.0/MMBTU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16200000">
            <a:off x="4842043" y="-1739329"/>
            <a:ext cx="252001" cy="741682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8378" y="2290593"/>
            <a:ext cx="100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i="1" dirty="0" smtClean="0"/>
              <a:t>Transport</a:t>
            </a:r>
            <a:endParaRPr lang="ru-RU" sz="105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03317" y="2298287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 smtClean="0"/>
              <a:t>Regas</a:t>
            </a:r>
            <a:r>
              <a:rPr lang="en-US" sz="1050" i="1" dirty="0"/>
              <a:t>.</a:t>
            </a:r>
            <a:endParaRPr lang="ru-RU" sz="105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46538" y="2290593"/>
            <a:ext cx="13162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Breakeven</a:t>
            </a:r>
            <a:endParaRPr lang="ru-RU" sz="105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2424" y="2294440"/>
            <a:ext cx="1008000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NBP</a:t>
            </a:r>
            <a:endParaRPr lang="ru-RU" sz="105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364" y="3589368"/>
            <a:ext cx="1080120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14%</a:t>
            </a:r>
            <a:r>
              <a:rPr lang="en-US" sz="1050" i="1" dirty="0" smtClean="0"/>
              <a:t>JCC</a:t>
            </a:r>
            <a:r>
              <a:rPr lang="ru-RU" sz="1050" i="1" dirty="0" smtClean="0"/>
              <a:t>+1</a:t>
            </a:r>
            <a:r>
              <a:rPr lang="en-US" sz="1050" i="1" dirty="0"/>
              <a:t>.</a:t>
            </a:r>
            <a:r>
              <a:rPr lang="ru-RU" sz="1050" i="1" dirty="0" smtClean="0"/>
              <a:t>6</a:t>
            </a:r>
            <a:endParaRPr lang="ru-RU" sz="105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40464" y="2294440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Margin</a:t>
            </a:r>
            <a:endParaRPr lang="ru-RU" sz="1050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8618" y="2635586"/>
            <a:ext cx="0" cy="212011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989698" y="3082721"/>
            <a:ext cx="216887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93771" y="4272165"/>
            <a:ext cx="216887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58378" y="2955763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0</a:t>
            </a:r>
            <a:r>
              <a:rPr lang="en-US" sz="1050" b="1" dirty="0" smtClean="0"/>
              <a:t>.</a:t>
            </a:r>
            <a:r>
              <a:rPr lang="ru-RU" sz="1050" b="1" dirty="0" smtClean="0"/>
              <a:t>69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8378" y="4145207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2</a:t>
            </a:r>
            <a:r>
              <a:rPr lang="en-US" sz="1050" b="1" dirty="0" smtClean="0"/>
              <a:t>.</a:t>
            </a:r>
            <a:r>
              <a:rPr lang="ru-RU" sz="1050" b="1" dirty="0" smtClean="0"/>
              <a:t>38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6378" y="2955763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0</a:t>
            </a:r>
            <a:r>
              <a:rPr lang="en-US" sz="1050" b="1" dirty="0" smtClean="0"/>
              <a:t>.</a:t>
            </a:r>
            <a:r>
              <a:rPr lang="ru-RU" sz="1050" b="1" dirty="0" smtClean="0"/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6378" y="4145207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0</a:t>
            </a:r>
            <a:r>
              <a:rPr lang="en-US" sz="1050" b="1" dirty="0" smtClean="0"/>
              <a:t>.</a:t>
            </a:r>
            <a:r>
              <a:rPr lang="ru-RU" sz="1050" b="1" dirty="0" smtClean="0"/>
              <a:t>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80643" y="2955763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7</a:t>
            </a:r>
            <a:r>
              <a:rPr lang="en-US" sz="1050" b="1" dirty="0" smtClean="0"/>
              <a:t>.</a:t>
            </a:r>
            <a:r>
              <a:rPr lang="ru-RU" sz="1050" b="1" dirty="0" smtClean="0"/>
              <a:t>59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0643" y="4145207"/>
            <a:ext cx="648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9</a:t>
            </a:r>
            <a:r>
              <a:rPr lang="en-US" sz="1050" b="1" dirty="0" smtClean="0"/>
              <a:t>.</a:t>
            </a:r>
            <a:r>
              <a:rPr lang="ru-RU" sz="1050" b="1" dirty="0" smtClean="0"/>
              <a:t>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0424" y="2954078"/>
            <a:ext cx="102606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4</a:t>
            </a:r>
            <a:r>
              <a:rPr lang="en-US" sz="1050" b="1" dirty="0" smtClean="0"/>
              <a:t>.</a:t>
            </a:r>
            <a:r>
              <a:rPr lang="ru-RU" sz="1050" b="1" dirty="0" smtClean="0"/>
              <a:t>3– </a:t>
            </a:r>
            <a:r>
              <a:rPr lang="en-US" sz="1050" b="1" dirty="0" smtClean="0"/>
              <a:t>$</a:t>
            </a:r>
            <a:r>
              <a:rPr lang="ru-RU" sz="1050" b="1" dirty="0" smtClean="0"/>
              <a:t>5</a:t>
            </a:r>
            <a:r>
              <a:rPr lang="en-US" sz="1050" b="1" dirty="0"/>
              <a:t>.</a:t>
            </a:r>
            <a:r>
              <a:rPr lang="ru-RU" sz="1050" b="1" dirty="0" smtClean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0424" y="4145207"/>
            <a:ext cx="972000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</a:t>
            </a:r>
            <a:r>
              <a:rPr lang="ru-RU" sz="1050" b="1" dirty="0" smtClean="0"/>
              <a:t>8</a:t>
            </a:r>
            <a:r>
              <a:rPr lang="en-US" sz="1050" b="1" dirty="0" smtClean="0"/>
              <a:t>.</a:t>
            </a:r>
            <a:r>
              <a:rPr lang="ru-RU" sz="1050" b="1" dirty="0" smtClean="0"/>
              <a:t>0–</a:t>
            </a:r>
            <a:r>
              <a:rPr lang="en-US" sz="1050" b="1" dirty="0" smtClean="0"/>
              <a:t>$</a:t>
            </a:r>
            <a:r>
              <a:rPr lang="ru-RU" sz="1050" b="1" dirty="0" smtClean="0"/>
              <a:t>8</a:t>
            </a:r>
            <a:r>
              <a:rPr lang="en-US" sz="1050" b="1" dirty="0" smtClean="0"/>
              <a:t>.</a:t>
            </a:r>
            <a:r>
              <a:rPr lang="ru-RU" sz="1050" b="1" dirty="0" smtClean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6560" y="2955762"/>
            <a:ext cx="719896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-</a:t>
            </a:r>
            <a:r>
              <a:rPr lang="en-US" sz="1050" b="1" dirty="0" smtClean="0">
                <a:solidFill>
                  <a:srgbClr val="FF0000"/>
                </a:solidFill>
              </a:rPr>
              <a:t> $</a:t>
            </a:r>
            <a:r>
              <a:rPr lang="ru-RU" sz="1050" b="1" dirty="0" smtClean="0">
                <a:solidFill>
                  <a:srgbClr val="FF0000"/>
                </a:solidFill>
              </a:rPr>
              <a:t>2</a:t>
            </a:r>
            <a:r>
              <a:rPr lang="en-US" sz="1050" b="1" dirty="0" smtClean="0">
                <a:solidFill>
                  <a:srgbClr val="FF0000"/>
                </a:solidFill>
              </a:rPr>
              <a:t>.</a:t>
            </a:r>
            <a:r>
              <a:rPr lang="ru-RU" sz="1050" b="1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6560" y="4145206"/>
            <a:ext cx="719896" cy="2539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-</a:t>
            </a:r>
            <a:r>
              <a:rPr lang="en-US" sz="1050" b="1" dirty="0" smtClean="0">
                <a:solidFill>
                  <a:srgbClr val="FF0000"/>
                </a:solidFill>
              </a:rPr>
              <a:t> $</a:t>
            </a:r>
            <a:r>
              <a:rPr lang="ru-RU" sz="1050" b="1" dirty="0" smtClean="0">
                <a:solidFill>
                  <a:srgbClr val="FF0000"/>
                </a:solidFill>
              </a:rPr>
              <a:t>1</a:t>
            </a:r>
            <a:r>
              <a:rPr lang="en-US" sz="1050" b="1" dirty="0" smtClean="0">
                <a:solidFill>
                  <a:srgbClr val="FF0000"/>
                </a:solidFill>
              </a:rPr>
              <a:t>.</a:t>
            </a:r>
            <a:r>
              <a:rPr lang="ru-RU" sz="1050" b="1" dirty="0" smtClean="0">
                <a:solidFill>
                  <a:srgbClr val="FF0000"/>
                </a:solidFill>
              </a:rPr>
              <a:t>0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6248" y="2954079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vs.</a:t>
            </a:r>
            <a:endParaRPr lang="ru-RU" sz="1050" i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796248" y="4145207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vs.</a:t>
            </a:r>
            <a:endParaRPr lang="ru-RU" sz="1050" i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236464" y="2954079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≈</a:t>
            </a:r>
            <a:endParaRPr lang="ru-RU" sz="1050" i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7236464" y="4146891"/>
            <a:ext cx="1008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≈</a:t>
            </a:r>
            <a:endParaRPr lang="ru-RU" sz="1050" i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187624" y="5386166"/>
            <a:ext cx="7704856" cy="2492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As of Q1 2016, Asian premium is USD 1.7 MMBTU.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517527"/>
            <a:ext cx="8229600" cy="184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cap="all" dirty="0" smtClean="0">
                <a:solidFill>
                  <a:srgbClr val="FFFFFF"/>
                </a:solidFill>
                <a:latin typeface="Verdana"/>
                <a:cs typeface="Arial" pitchFamily="34" charset="0"/>
              </a:rPr>
              <a:t>THANK YOU FOR YOUR ATTENTION!</a:t>
            </a:r>
            <a:endParaRPr lang="ru-RU" sz="2400" b="1" kern="0" cap="all" dirty="0" smtClean="0">
              <a:solidFill>
                <a:srgbClr val="FFFFFF"/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64240"/>
              </p:ext>
            </p:extLst>
          </p:nvPr>
        </p:nvGraphicFramePr>
        <p:xfrm>
          <a:off x="311371" y="1198505"/>
          <a:ext cx="7500990" cy="2393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55"/>
                <a:gridCol w="1428760"/>
                <a:gridCol w="1428760"/>
                <a:gridCol w="1214446"/>
                <a:gridCol w="1214469"/>
              </a:tblGrid>
              <a:tr h="41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Changes, %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Gazprom JSC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8.2%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LNG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-7.2%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Qatar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19.0%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-6.0%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Lybia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(incl. LNG)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19.2%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388" y="764704"/>
            <a:ext cx="6608850" cy="4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1C5DA2"/>
                </a:solidFill>
                <a:cs typeface="Arial" pitchFamily="34" charset="0"/>
              </a:rPr>
              <a:t>Deliveries by Major Exporters</a:t>
            </a:r>
            <a:endParaRPr lang="ru-RU" sz="1400" b="1" dirty="0">
              <a:solidFill>
                <a:srgbClr val="1C5DA2"/>
              </a:solidFill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21480"/>
              </p:ext>
            </p:extLst>
          </p:nvPr>
        </p:nvGraphicFramePr>
        <p:xfrm>
          <a:off x="289957" y="4033283"/>
          <a:ext cx="7500990" cy="1490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5993"/>
                <a:gridCol w="1357322"/>
                <a:gridCol w="1500198"/>
                <a:gridCol w="1285884"/>
                <a:gridCol w="1071593"/>
              </a:tblGrid>
              <a:tr h="382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Changes, %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5DA2"/>
                    </a:solidFill>
                  </a:tcPr>
                </a:tc>
              </a:tr>
              <a:tr h="3691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691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-14.2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-23.1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</a:tr>
              <a:tr h="3691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2597" y="764704"/>
            <a:ext cx="2139764" cy="4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err="1">
                <a:solidFill>
                  <a:srgbClr val="1F5BA6"/>
                </a:solidFill>
                <a:cs typeface="Arial" pitchFamily="34" charset="0"/>
              </a:rPr>
              <a:t>Bcm</a:t>
            </a:r>
            <a:endParaRPr lang="ru-RU" sz="800" i="1" dirty="0">
              <a:solidFill>
                <a:srgbClr val="1F5BA6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770" y="3600907"/>
            <a:ext cx="6604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1C5DA2"/>
                </a:solidFill>
                <a:cs typeface="Arial" pitchFamily="34" charset="0"/>
              </a:rPr>
              <a:t>Deliveries by Major Indigenous Producers</a:t>
            </a:r>
            <a:endParaRPr lang="ru-RU" sz="1400" b="1" dirty="0">
              <a:solidFill>
                <a:srgbClr val="1C5DA2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6300" y="6578600"/>
            <a:ext cx="457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28A32C-3F00-407F-8C36-21F7E70F76E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9pPr>
          </a:lstStyle>
          <a:p>
            <a:r>
              <a:rPr lang="en-US" sz="1800" kern="0" dirty="0"/>
              <a:t>Deliveries by Major Countries </a:t>
            </a:r>
            <a:r>
              <a:rPr lang="en-US" sz="1800" kern="0" dirty="0" smtClean="0"/>
              <a:t>in </a:t>
            </a:r>
            <a:r>
              <a:rPr lang="en-US" sz="1800" kern="0" dirty="0"/>
              <a:t>2015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2597" y="3600907"/>
            <a:ext cx="2139764" cy="4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err="1">
                <a:solidFill>
                  <a:srgbClr val="1F5BA6"/>
                </a:solidFill>
                <a:cs typeface="Arial" pitchFamily="34" charset="0"/>
              </a:rPr>
              <a:t>Bcm</a:t>
            </a:r>
            <a:endParaRPr lang="ru-RU" sz="800" i="1" dirty="0">
              <a:solidFill>
                <a:srgbClr val="1F5BA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589240"/>
            <a:ext cx="74888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and LNG supply of Norway to the European market, but not supply to Asia and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14732" y="6165304"/>
            <a:ext cx="750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Source</a:t>
            </a:r>
            <a:r>
              <a:rPr lang="ru-RU" sz="14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en-US" sz="1400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Bloomberg, IEA, Eurostat, National Statistical Agencies, Estimates by Gazprom Export LLC as of </a:t>
            </a:r>
            <a:r>
              <a:rPr lang="en-US" sz="14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January 2016</a:t>
            </a:r>
            <a:endParaRPr lang="en-US" sz="1400" i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96300" y="6578600"/>
            <a:ext cx="457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D37DED-56A2-49D3-9B27-C9529075C5F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24660"/>
              </p:ext>
            </p:extLst>
          </p:nvPr>
        </p:nvGraphicFramePr>
        <p:xfrm>
          <a:off x="323528" y="980728"/>
          <a:ext cx="7500990" cy="501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55"/>
                <a:gridCol w="1428760"/>
                <a:gridCol w="1428760"/>
                <a:gridCol w="1214446"/>
                <a:gridCol w="1214469"/>
              </a:tblGrid>
              <a:tr h="474440">
                <a:tc>
                  <a:txBody>
                    <a:bodyPr/>
                    <a:lstStyle/>
                    <a:p>
                      <a:pPr algn="ctr" rtl="0" fontAlgn="ctr"/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Changes, %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D86"/>
                    </a:solidFill>
                  </a:tcPr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Qatar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-2.1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-14.3%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33.2%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Trinidad and Tobago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-1.8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-49.6%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10.6%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Yemen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12.1%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Equatorial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Guinea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-0.1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5.9%</a:t>
                      </a:r>
                      <a:endParaRPr lang="en-US" sz="12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2597" y="526583"/>
            <a:ext cx="2139764" cy="4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957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err="1">
                <a:solidFill>
                  <a:srgbClr val="1F5BA6"/>
                </a:solidFill>
                <a:cs typeface="Arial" pitchFamily="34" charset="0"/>
              </a:rPr>
              <a:t>Bcm</a:t>
            </a:r>
            <a:endParaRPr lang="ru-RU" sz="800" i="1" dirty="0">
              <a:solidFill>
                <a:srgbClr val="1F5BA6"/>
              </a:solidFill>
              <a:cs typeface="Arial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11560" y="6237107"/>
            <a:ext cx="750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Source</a:t>
            </a:r>
            <a:r>
              <a:rPr lang="ru-RU" sz="14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en-US" sz="1400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Bloomberg, Estimates by Gazprom Export LLC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9388" y="258763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F5BA6"/>
                </a:solidFill>
                <a:latin typeface="Verdana" pitchFamily="34" charset="0"/>
              </a:defRPr>
            </a:lvl9pPr>
          </a:lstStyle>
          <a:p>
            <a:r>
              <a:rPr lang="en-US" sz="1800" kern="0" dirty="0"/>
              <a:t>LNG Deliveries to Europe by Country</a:t>
            </a:r>
          </a:p>
        </p:txBody>
      </p:sp>
    </p:spTree>
    <p:extLst>
      <p:ext uri="{BB962C8B-B14F-4D97-AF65-F5344CB8AC3E}">
        <p14:creationId xmlns:p14="http://schemas.microsoft.com/office/powerpoint/2010/main" val="7770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" y="1340768"/>
            <a:ext cx="9049272" cy="49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58763"/>
            <a:ext cx="7129462" cy="433933"/>
          </a:xfrm>
        </p:spPr>
        <p:txBody>
          <a:bodyPr/>
          <a:lstStyle/>
          <a:p>
            <a:r>
              <a:rPr lang="en-US" dirty="0" smtClean="0"/>
              <a:t>Long Term European Natural Gas Consumption</a:t>
            </a:r>
            <a:endParaRPr lang="en-US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-27454" y="692697"/>
            <a:ext cx="8343870" cy="1656184"/>
          </a:xfrm>
          <a:prstGeom prst="rect">
            <a:avLst/>
          </a:prstGeom>
        </p:spPr>
        <p:txBody>
          <a:bodyPr/>
          <a:lstStyle>
            <a:lvl1pPr marL="342900" indent="-34290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988" indent="-15240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315913" indent="-160338" algn="l" defTabSz="957263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461963" indent="-144463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6223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5pPr>
            <a:lvl6pPr marL="10795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6pPr>
            <a:lvl7pPr marL="15367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7pPr>
            <a:lvl8pPr marL="19939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8pPr>
            <a:lvl9pPr marL="24511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According to consensus forecast for 2025 and 2035, European gas demand could be 15% and 21% higher compared to 2015</a:t>
            </a:r>
          </a:p>
          <a:p>
            <a:endParaRPr lang="en-US" b="1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61140" y="6378714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Gazprom Export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42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6320"/>
            <a:ext cx="8352928" cy="527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58763"/>
            <a:ext cx="7704980" cy="649957"/>
          </a:xfrm>
        </p:spPr>
        <p:txBody>
          <a:bodyPr/>
          <a:lstStyle/>
          <a:p>
            <a:r>
              <a:rPr lang="en-US" dirty="0" smtClean="0"/>
              <a:t>Natural Gas European Demand and Production Gap</a:t>
            </a: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43154" y="908720"/>
            <a:ext cx="8791617" cy="1008111"/>
          </a:xfrm>
          <a:prstGeom prst="rect">
            <a:avLst/>
          </a:prstGeom>
        </p:spPr>
        <p:txBody>
          <a:bodyPr/>
          <a:lstStyle>
            <a:lvl1pPr marL="342900" indent="-34290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988" indent="-15240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315913" indent="-160338" algn="l" defTabSz="957263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461963" indent="-144463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6223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5pPr>
            <a:lvl6pPr marL="10795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6pPr>
            <a:lvl7pPr marL="15367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7pPr>
            <a:lvl8pPr marL="19939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8pPr>
            <a:lvl9pPr marL="2451100" indent="-158750" algn="l" defTabSz="957263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1F5BA6"/>
                </a:solidFill>
              </a:rPr>
              <a:t>Due </a:t>
            </a:r>
            <a:r>
              <a:rPr lang="en-US" dirty="0">
                <a:solidFill>
                  <a:srgbClr val="1F5BA6"/>
                </a:solidFill>
              </a:rPr>
              <a:t>to the falling </a:t>
            </a:r>
            <a:r>
              <a:rPr lang="en-US" dirty="0" smtClean="0">
                <a:solidFill>
                  <a:srgbClr val="1F5BA6"/>
                </a:solidFill>
              </a:rPr>
              <a:t>indigenous production European </a:t>
            </a:r>
            <a:r>
              <a:rPr lang="en-US" dirty="0">
                <a:solidFill>
                  <a:srgbClr val="1F5BA6"/>
                </a:solidFill>
              </a:rPr>
              <a:t>demand for additional gas imports </a:t>
            </a:r>
            <a:r>
              <a:rPr lang="en-US" dirty="0" smtClean="0">
                <a:solidFill>
                  <a:srgbClr val="1F5BA6"/>
                </a:solidFill>
              </a:rPr>
              <a:t>may be </a:t>
            </a:r>
            <a:r>
              <a:rPr lang="en-US" b="1" dirty="0" smtClean="0">
                <a:solidFill>
                  <a:srgbClr val="1F5BA6"/>
                </a:solidFill>
              </a:rPr>
              <a:t>110 </a:t>
            </a:r>
            <a:r>
              <a:rPr lang="en-US" b="1" dirty="0" err="1">
                <a:solidFill>
                  <a:srgbClr val="1F5BA6"/>
                </a:solidFill>
              </a:rPr>
              <a:t>bcm</a:t>
            </a:r>
            <a:r>
              <a:rPr lang="en-US" b="1" dirty="0">
                <a:solidFill>
                  <a:srgbClr val="1F5BA6"/>
                </a:solidFill>
              </a:rPr>
              <a:t> by </a:t>
            </a:r>
            <a:r>
              <a:rPr lang="en-US" b="1" dirty="0" smtClean="0">
                <a:solidFill>
                  <a:srgbClr val="1F5BA6"/>
                </a:solidFill>
              </a:rPr>
              <a:t>2025 and 160 </a:t>
            </a:r>
            <a:r>
              <a:rPr lang="en-US" b="1" dirty="0" err="1">
                <a:solidFill>
                  <a:srgbClr val="1F5BA6"/>
                </a:solidFill>
              </a:rPr>
              <a:t>bcm</a:t>
            </a:r>
            <a:r>
              <a:rPr lang="en-US" b="1" dirty="0">
                <a:solidFill>
                  <a:srgbClr val="1F5BA6"/>
                </a:solidFill>
              </a:rPr>
              <a:t> by </a:t>
            </a:r>
            <a:r>
              <a:rPr lang="en-US" b="1" dirty="0" smtClean="0">
                <a:solidFill>
                  <a:srgbClr val="1F5BA6"/>
                </a:solidFill>
              </a:rPr>
              <a:t>2035</a:t>
            </a:r>
            <a:endParaRPr lang="en-US" b="1" dirty="0">
              <a:solidFill>
                <a:srgbClr val="1F5BA6"/>
              </a:solidFill>
            </a:endParaRPr>
          </a:p>
          <a:p>
            <a:endParaRPr lang="en-US" dirty="0" smtClean="0">
              <a:solidFill>
                <a:srgbClr val="1F5BA6"/>
              </a:solidFill>
            </a:endParaRPr>
          </a:p>
          <a:p>
            <a:endParaRPr lang="en-US" b="1" kern="0" dirty="0">
              <a:solidFill>
                <a:srgbClr val="1F5BA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71051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Gazprom Export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397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856895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260648"/>
            <a:ext cx="828092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27"/>
          <p:cNvSpPr>
            <a:spLocks noChangeArrowheads="1"/>
          </p:cNvSpPr>
          <p:nvPr/>
        </p:nvSpPr>
        <p:spPr bwMode="auto">
          <a:xfrm>
            <a:off x="394439" y="6244217"/>
            <a:ext cx="87073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100" i="1" dirty="0" smtClean="0">
                <a:solidFill>
                  <a:srgbClr val="1A7CC3"/>
                </a:solidFill>
                <a:latin typeface="Arial Narrow" panose="020B0606020202030204" pitchFamily="34" charset="0"/>
              </a:rPr>
              <a:t>Source:  IHS </a:t>
            </a:r>
            <a:endParaRPr lang="ru-RU" sz="1100" i="1" dirty="0">
              <a:solidFill>
                <a:srgbClr val="1A7CC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88" y="258763"/>
            <a:ext cx="8137028" cy="863600"/>
          </a:xfrm>
        </p:spPr>
        <p:txBody>
          <a:bodyPr/>
          <a:lstStyle/>
          <a:p>
            <a:r>
              <a:rPr lang="en-US" sz="2400" dirty="0" smtClean="0">
                <a:solidFill>
                  <a:srgbClr val="285C9C"/>
                </a:solidFill>
                <a:latin typeface="Arial Narrow" pitchFamily="34" charset="0"/>
              </a:rPr>
              <a:t>Supply from Russia Covers Import Requirements of Serbia</a:t>
            </a:r>
            <a:endParaRPr lang="en-US" sz="2400" dirty="0">
              <a:solidFill>
                <a:srgbClr val="285C9C"/>
              </a:solidFill>
              <a:latin typeface="Arial Narrow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43135192"/>
              </p:ext>
            </p:extLst>
          </p:nvPr>
        </p:nvGraphicFramePr>
        <p:xfrm>
          <a:off x="323529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87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856895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260648"/>
            <a:ext cx="93610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27"/>
          <p:cNvSpPr>
            <a:spLocks noChangeArrowheads="1"/>
          </p:cNvSpPr>
          <p:nvPr/>
        </p:nvSpPr>
        <p:spPr bwMode="auto">
          <a:xfrm>
            <a:off x="394439" y="6244217"/>
            <a:ext cx="83867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100" i="1" dirty="0" smtClean="0">
                <a:solidFill>
                  <a:srgbClr val="1A7CC3"/>
                </a:solidFill>
                <a:latin typeface="Arial Narrow" panose="020B0606020202030204" pitchFamily="34" charset="0"/>
              </a:rPr>
              <a:t>Source:  IHS</a:t>
            </a:r>
            <a:endParaRPr lang="ru-RU" sz="1100" i="1" dirty="0">
              <a:solidFill>
                <a:srgbClr val="1A7CC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88" y="258763"/>
            <a:ext cx="7993012" cy="863600"/>
          </a:xfrm>
        </p:spPr>
        <p:txBody>
          <a:bodyPr/>
          <a:lstStyle/>
          <a:p>
            <a:r>
              <a:rPr lang="en-US" sz="2400" dirty="0" smtClean="0">
                <a:solidFill>
                  <a:srgbClr val="285C9C"/>
                </a:solidFill>
                <a:latin typeface="Arial Narrow" pitchFamily="34" charset="0"/>
              </a:rPr>
              <a:t>Power Generation and Industry are the Major Consumers of Natural Gas in Serbia </a:t>
            </a:r>
            <a:endParaRPr lang="en-US" sz="2400" dirty="0">
              <a:solidFill>
                <a:srgbClr val="285C9C"/>
              </a:solidFill>
              <a:latin typeface="Arial Narrow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04986086"/>
              </p:ext>
            </p:extLst>
          </p:nvPr>
        </p:nvGraphicFramePr>
        <p:xfrm>
          <a:off x="179513" y="1124743"/>
          <a:ext cx="8496944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0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856895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260648"/>
            <a:ext cx="828092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27"/>
          <p:cNvSpPr>
            <a:spLocks noChangeArrowheads="1"/>
          </p:cNvSpPr>
          <p:nvPr/>
        </p:nvSpPr>
        <p:spPr bwMode="auto">
          <a:xfrm>
            <a:off x="251520" y="3212976"/>
            <a:ext cx="832259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1100" i="1" dirty="0" smtClean="0">
                <a:solidFill>
                  <a:srgbClr val="1A7CC3"/>
                </a:solidFill>
                <a:latin typeface="Arial Narrow" panose="020B0606020202030204" pitchFamily="34" charset="0"/>
              </a:rPr>
              <a:t>Source:  IEA</a:t>
            </a:r>
            <a:endParaRPr lang="ru-RU" sz="1100" i="1" dirty="0">
              <a:solidFill>
                <a:srgbClr val="1A7CC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88" y="258763"/>
            <a:ext cx="7993012" cy="863600"/>
          </a:xfrm>
        </p:spPr>
        <p:txBody>
          <a:bodyPr/>
          <a:lstStyle/>
          <a:p>
            <a:r>
              <a:rPr lang="en-US" sz="2200" dirty="0" smtClean="0">
                <a:solidFill>
                  <a:srgbClr val="285C9C"/>
                </a:solidFill>
                <a:latin typeface="Arial Narrow" pitchFamily="34" charset="0"/>
              </a:rPr>
              <a:t>IHS Projects Growth in Demand for Natural Gas </a:t>
            </a:r>
            <a:endParaRPr lang="en-US" sz="2200" dirty="0">
              <a:solidFill>
                <a:srgbClr val="285C9C"/>
              </a:solidFill>
              <a:latin typeface="Arial Narrow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79512" y="908720"/>
          <a:ext cx="48965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644008" y="908720"/>
          <a:ext cx="4302224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96211468"/>
              </p:ext>
            </p:extLst>
          </p:nvPr>
        </p:nvGraphicFramePr>
        <p:xfrm>
          <a:off x="1080160" y="3343776"/>
          <a:ext cx="66967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27"/>
          <p:cNvSpPr>
            <a:spLocks noChangeArrowheads="1"/>
          </p:cNvSpPr>
          <p:nvPr/>
        </p:nvSpPr>
        <p:spPr bwMode="auto">
          <a:xfrm>
            <a:off x="179512" y="6309320"/>
            <a:ext cx="1801297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1100" i="1" dirty="0" smtClean="0">
                <a:solidFill>
                  <a:srgbClr val="1A7CC3"/>
                </a:solidFill>
                <a:latin typeface="Arial Narrow" panose="020B0606020202030204" pitchFamily="34" charset="0"/>
              </a:rPr>
              <a:t>Source: IHS</a:t>
            </a:r>
            <a:endParaRPr lang="ru-RU" sz="1100" i="1" dirty="0">
              <a:solidFill>
                <a:srgbClr val="1A7CC3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95495" y="4077072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312" y="4077072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95495" y="4080908"/>
            <a:ext cx="4784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123807" y="3792876"/>
            <a:ext cx="172819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+60%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33030339"/>
              </p:ext>
            </p:extLst>
          </p:nvPr>
        </p:nvGraphicFramePr>
        <p:xfrm>
          <a:off x="270363" y="1297417"/>
          <a:ext cx="4774574" cy="493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86805908"/>
              </p:ext>
            </p:extLst>
          </p:nvPr>
        </p:nvGraphicFramePr>
        <p:xfrm>
          <a:off x="4573481" y="1080874"/>
          <a:ext cx="3888432" cy="508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5536" y="6338740"/>
            <a:ext cx="58676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>
                <a:solidFill>
                  <a:srgbClr val="4D4D4D"/>
                </a:solidFill>
                <a:cs typeface="Arial" panose="020B0604020202020204" pitchFamily="34" charset="0"/>
              </a:rPr>
              <a:t>Source: IEA, </a:t>
            </a:r>
            <a:r>
              <a:rPr lang="ru-RU" sz="1050" i="1" dirty="0">
                <a:solidFill>
                  <a:srgbClr val="4D4D4D"/>
                </a:solidFill>
                <a:cs typeface="Arial" panose="020B0604020202020204" pitchFamily="34" charset="0"/>
              </a:rPr>
              <a:t>«</a:t>
            </a:r>
            <a:r>
              <a:rPr lang="en-US" sz="1050" i="1" dirty="0">
                <a:solidFill>
                  <a:srgbClr val="4D4D4D"/>
                </a:solidFill>
                <a:cs typeface="Arial" panose="020B0604020202020204" pitchFamily="34" charset="0"/>
              </a:rPr>
              <a:t>Gazprom export</a:t>
            </a:r>
            <a:r>
              <a:rPr lang="ru-RU" sz="1050" i="1" dirty="0">
                <a:solidFill>
                  <a:srgbClr val="4D4D4D"/>
                </a:solidFill>
                <a:cs typeface="Arial" panose="020B0604020202020204" pitchFamily="34" charset="0"/>
              </a:rPr>
              <a:t>»</a:t>
            </a:r>
            <a:r>
              <a:rPr lang="en-US" sz="1050" i="1" dirty="0">
                <a:solidFill>
                  <a:srgbClr val="4D4D4D"/>
                </a:solidFill>
                <a:cs typeface="Arial" panose="020B0604020202020204" pitchFamily="34" charset="0"/>
              </a:rPr>
              <a:t> LLC assessment</a:t>
            </a:r>
            <a:endParaRPr lang="ru-RU" sz="1050" i="1" dirty="0">
              <a:solidFill>
                <a:srgbClr val="4D4D4D"/>
              </a:solidFill>
              <a:cs typeface="Arial" panose="020B0604020202020204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433408" y="4653136"/>
            <a:ext cx="141979" cy="928965"/>
          </a:xfrm>
          <a:prstGeom prst="leftBrace">
            <a:avLst>
              <a:gd name="adj1" fmla="val 8333"/>
              <a:gd name="adj2" fmla="val 51116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1401420" y="5589240"/>
            <a:ext cx="180020" cy="576064"/>
          </a:xfrm>
          <a:prstGeom prst="leftBrace">
            <a:avLst>
              <a:gd name="adj1" fmla="val 8333"/>
              <a:gd name="adj2" fmla="val 51116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5432119" y="4653136"/>
            <a:ext cx="181501" cy="943243"/>
          </a:xfrm>
          <a:prstGeom prst="leftBrace">
            <a:avLst>
              <a:gd name="adj1" fmla="val 8333"/>
              <a:gd name="adj2" fmla="val 51116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5433600" y="5589240"/>
            <a:ext cx="180020" cy="576064"/>
          </a:xfrm>
          <a:prstGeom prst="leftBrace">
            <a:avLst>
              <a:gd name="adj1" fmla="val 8333"/>
              <a:gd name="adj2" fmla="val 51116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5045328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887C0"/>
                </a:solidFill>
                <a:latin typeface="Arial"/>
                <a:cs typeface="+mn-cs"/>
              </a:rPr>
              <a:t>6</a:t>
            </a:r>
            <a:r>
              <a:rPr lang="ru-RU" sz="1050" b="1" dirty="0" smtClean="0">
                <a:solidFill>
                  <a:srgbClr val="4887C0"/>
                </a:solidFill>
                <a:latin typeface="Arial"/>
                <a:cs typeface="+mn-cs"/>
              </a:rPr>
              <a:t>0,</a:t>
            </a:r>
            <a:r>
              <a:rPr lang="en-US" sz="1050" b="1" dirty="0" smtClean="0">
                <a:solidFill>
                  <a:srgbClr val="4887C0"/>
                </a:solidFill>
                <a:latin typeface="Arial"/>
                <a:cs typeface="+mn-cs"/>
              </a:rPr>
              <a:t>6</a:t>
            </a:r>
            <a:r>
              <a:rPr lang="ru-RU" sz="1050" b="1" dirty="0" smtClean="0">
                <a:solidFill>
                  <a:srgbClr val="4887C0"/>
                </a:solidFill>
                <a:latin typeface="Arial"/>
                <a:cs typeface="+mn-cs"/>
              </a:rPr>
              <a:t>%</a:t>
            </a:r>
            <a:endParaRPr lang="ru-RU" sz="1050" b="1" dirty="0">
              <a:solidFill>
                <a:srgbClr val="4887C0"/>
              </a:solidFill>
              <a:latin typeface="Arial"/>
              <a:cs typeface="+mn-cs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827584" y="5772862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91B549"/>
                </a:solidFill>
                <a:latin typeface="Arial"/>
              </a:rPr>
              <a:t>3</a:t>
            </a:r>
            <a:r>
              <a:rPr lang="ru-RU" sz="1050" b="1" dirty="0" smtClean="0">
                <a:solidFill>
                  <a:srgbClr val="91B549"/>
                </a:solidFill>
                <a:latin typeface="Arial"/>
              </a:rPr>
              <a:t>9</a:t>
            </a:r>
            <a:r>
              <a:rPr lang="en-US" sz="1050" b="1" dirty="0" smtClean="0">
                <a:solidFill>
                  <a:srgbClr val="91B549"/>
                </a:solidFill>
                <a:latin typeface="Arial"/>
              </a:rPr>
              <a:t>,</a:t>
            </a:r>
            <a:r>
              <a:rPr lang="en-US" sz="1050" b="1" dirty="0">
                <a:solidFill>
                  <a:srgbClr val="91B549"/>
                </a:solidFill>
                <a:latin typeface="Arial"/>
              </a:rPr>
              <a:t>4</a:t>
            </a:r>
            <a:r>
              <a:rPr lang="ru-RU" sz="1050" b="1" dirty="0" smtClean="0">
                <a:solidFill>
                  <a:srgbClr val="91B549"/>
                </a:solidFill>
                <a:latin typeface="Arial"/>
              </a:rPr>
              <a:t>%</a:t>
            </a:r>
            <a:endParaRPr lang="ru-RU" sz="1050" b="1" dirty="0">
              <a:solidFill>
                <a:srgbClr val="91B549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5052467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887C0"/>
                </a:solidFill>
                <a:latin typeface="Arial"/>
                <a:cs typeface="+mn-cs"/>
              </a:rPr>
              <a:t>5</a:t>
            </a:r>
            <a:r>
              <a:rPr lang="ru-RU" sz="1050" b="1" dirty="0">
                <a:solidFill>
                  <a:srgbClr val="4887C0"/>
                </a:solidFill>
                <a:latin typeface="Arial"/>
                <a:cs typeface="+mn-cs"/>
              </a:rPr>
              <a:t>8</a:t>
            </a:r>
            <a:r>
              <a:rPr lang="en-US" sz="1050" b="1" dirty="0" smtClean="0">
                <a:solidFill>
                  <a:srgbClr val="4887C0"/>
                </a:solidFill>
                <a:latin typeface="Arial"/>
                <a:cs typeface="+mn-cs"/>
              </a:rPr>
              <a:t>,6</a:t>
            </a:r>
            <a:r>
              <a:rPr lang="ru-RU" sz="1050" b="1" dirty="0" smtClean="0">
                <a:solidFill>
                  <a:srgbClr val="4887C0"/>
                </a:solidFill>
                <a:latin typeface="Arial"/>
                <a:cs typeface="+mn-cs"/>
              </a:rPr>
              <a:t>%</a:t>
            </a:r>
            <a:endParaRPr lang="ru-RU" sz="1050" b="1" dirty="0">
              <a:solidFill>
                <a:srgbClr val="4887C0"/>
              </a:solidFill>
              <a:latin typeface="Arial"/>
              <a:cs typeface="+mn-cs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4860032" y="5780001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 smtClean="0">
                <a:solidFill>
                  <a:srgbClr val="91B549"/>
                </a:solidFill>
                <a:latin typeface="Arial"/>
              </a:rPr>
              <a:t>41</a:t>
            </a:r>
            <a:r>
              <a:rPr lang="en-US" sz="1050" b="1" dirty="0" smtClean="0">
                <a:solidFill>
                  <a:srgbClr val="91B549"/>
                </a:solidFill>
                <a:latin typeface="Arial"/>
              </a:rPr>
              <a:t>,4</a:t>
            </a:r>
            <a:r>
              <a:rPr lang="ru-RU" sz="1050" b="1" dirty="0" smtClean="0">
                <a:solidFill>
                  <a:srgbClr val="91B549"/>
                </a:solidFill>
                <a:latin typeface="Arial"/>
              </a:rPr>
              <a:t>%</a:t>
            </a:r>
            <a:endParaRPr lang="ru-RU" sz="1050" b="1" dirty="0">
              <a:solidFill>
                <a:srgbClr val="91B549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7851" y="98964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94949"/>
                </a:solidFill>
                <a:latin typeface="arial (Body)"/>
              </a:rPr>
              <a:t>2014</a:t>
            </a:r>
            <a:endParaRPr lang="ru-RU" sz="1400" b="1" dirty="0">
              <a:solidFill>
                <a:srgbClr val="494949"/>
              </a:solidFill>
              <a:latin typeface="arial (Body)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8950" y="98964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94949"/>
                </a:solidFill>
                <a:latin typeface="arial (Body)"/>
              </a:rPr>
              <a:t>201</a:t>
            </a:r>
            <a:r>
              <a:rPr lang="ru-RU" sz="1400" b="1" dirty="0">
                <a:solidFill>
                  <a:srgbClr val="494949"/>
                </a:solidFill>
                <a:latin typeface="arial (Body)"/>
              </a:rPr>
              <a:t>5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79512" y="66753"/>
            <a:ext cx="7437437" cy="561975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C5DA2"/>
                </a:solidFill>
                <a:latin typeface="HeliosCond" pitchFamily="2" charset="0"/>
              </a:defRPr>
            </a:lvl9pPr>
          </a:lstStyle>
          <a:p>
            <a:r>
              <a:rPr lang="en-US" kern="0" dirty="0"/>
              <a:t>Gas-on-Substitute Competition versus Gas-On-Gas Competition in the European ‘Far Abroad’, </a:t>
            </a:r>
            <a:r>
              <a:rPr lang="en-US" kern="0" dirty="0" smtClean="0"/>
              <a:t>2015 (1)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2700908"/>
      </p:ext>
    </p:extLst>
  </p:cSld>
  <p:clrMapOvr>
    <a:masterClrMapping/>
  </p:clrMapOvr>
</p:sld>
</file>

<file path=ppt/theme/theme1.xml><?xml version="1.0" encoding="utf-8"?>
<a:theme xmlns:a="http://schemas.openxmlformats.org/drawingml/2006/main" name="ГП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1C5DA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1C5DA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GPE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SO_ZGG_NE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DSO_ZGG_NEU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DSO_ZGG_NEU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DSO_ZGG_NEU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DSO_ZGG_NEU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1_Blank">
      <a:majorFont>
        <a:latin typeface="Helios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PE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SO_ZGG_NEU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PE">
  <a:themeElements>
    <a:clrScheme name="1_DSO_ZGG_NEU 1">
      <a:dk1>
        <a:srgbClr val="1F5BA6"/>
      </a:dk1>
      <a:lt1>
        <a:srgbClr val="FFFFFF"/>
      </a:lt1>
      <a:dk2>
        <a:srgbClr val="437BB0"/>
      </a:dk2>
      <a:lt2>
        <a:srgbClr val="FB8B00"/>
      </a:lt2>
      <a:accent1>
        <a:srgbClr val="8FBE00"/>
      </a:accent1>
      <a:accent2>
        <a:srgbClr val="817618"/>
      </a:accent2>
      <a:accent3>
        <a:srgbClr val="FFFFFF"/>
      </a:accent3>
      <a:accent4>
        <a:srgbClr val="194C8D"/>
      </a:accent4>
      <a:accent5>
        <a:srgbClr val="C6DBAA"/>
      </a:accent5>
      <a:accent6>
        <a:srgbClr val="746A15"/>
      </a:accent6>
      <a:hlink>
        <a:srgbClr val="1D5B9B"/>
      </a:hlink>
      <a:folHlink>
        <a:srgbClr val="1D5B9B"/>
      </a:folHlink>
    </a:clrScheme>
    <a:fontScheme name="1_DSO_ZGG_NE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SO_ZGG_NEU 1">
        <a:dk1>
          <a:srgbClr val="1F5BA6"/>
        </a:dk1>
        <a:lt1>
          <a:srgbClr val="FFFFFF"/>
        </a:lt1>
        <a:dk2>
          <a:srgbClr val="437BB0"/>
        </a:dk2>
        <a:lt2>
          <a:srgbClr val="FB8B00"/>
        </a:lt2>
        <a:accent1>
          <a:srgbClr val="8FBE00"/>
        </a:accent1>
        <a:accent2>
          <a:srgbClr val="817618"/>
        </a:accent2>
        <a:accent3>
          <a:srgbClr val="FFFFFF"/>
        </a:accent3>
        <a:accent4>
          <a:srgbClr val="194C8D"/>
        </a:accent4>
        <a:accent5>
          <a:srgbClr val="C6DBAA"/>
        </a:accent5>
        <a:accent6>
          <a:srgbClr val="746A15"/>
        </a:accent6>
        <a:hlink>
          <a:srgbClr val="1D5B9B"/>
        </a:hlink>
        <a:folHlink>
          <a:srgbClr val="1D5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Blank">
    <a:majorFont>
      <a:latin typeface="HeliosC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Blank">
    <a:majorFont>
      <a:latin typeface="HeliosC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ГП</Template>
  <TotalTime>6599</TotalTime>
  <Words>951</Words>
  <Application>Microsoft Office PowerPoint</Application>
  <PresentationFormat>Экран (4:3)</PresentationFormat>
  <Paragraphs>298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ГП</vt:lpstr>
      <vt:lpstr>2_Blank</vt:lpstr>
      <vt:lpstr>1_Blank</vt:lpstr>
      <vt:lpstr>3_Blank</vt:lpstr>
      <vt:lpstr>4_Blank</vt:lpstr>
      <vt:lpstr>GPE</vt:lpstr>
      <vt:lpstr>Тема Office</vt:lpstr>
      <vt:lpstr>1_DSO_ZGG_NEU</vt:lpstr>
      <vt:lpstr>1_GPE</vt:lpstr>
      <vt:lpstr>5_Blank</vt:lpstr>
      <vt:lpstr>6_Blank</vt:lpstr>
      <vt:lpstr>2_GPE</vt:lpstr>
      <vt:lpstr>2_DSO_ZGG_NEU</vt:lpstr>
      <vt:lpstr>7_Blank</vt:lpstr>
      <vt:lpstr>8_Blank</vt:lpstr>
      <vt:lpstr>3_DSO_ZGG_NEU</vt:lpstr>
      <vt:lpstr>4_DSO_ZGG_NEU</vt:lpstr>
      <vt:lpstr>5_DSO_ZGG_NEU</vt:lpstr>
      <vt:lpstr>6_DSO_ZGG_NEU</vt:lpstr>
      <vt:lpstr> Gazprom  on Hybrid Markets of Europe</vt:lpstr>
      <vt:lpstr>Презентация PowerPoint</vt:lpstr>
      <vt:lpstr>Презентация PowerPoint</vt:lpstr>
      <vt:lpstr>Long Term European Natural Gas Consumption</vt:lpstr>
      <vt:lpstr>Natural Gas European Demand and Production Gap</vt:lpstr>
      <vt:lpstr>Supply from Russia Covers Import Requirements of Serbia</vt:lpstr>
      <vt:lpstr>Power Generation and Industry are the Major Consumers of Natural Gas in Serbia </vt:lpstr>
      <vt:lpstr>IHS Projects Growth in Demand for Natural Gas </vt:lpstr>
      <vt:lpstr>Презентация PowerPoint</vt:lpstr>
      <vt:lpstr>Презентация PowerPoint</vt:lpstr>
      <vt:lpstr>Презентация PowerPoint</vt:lpstr>
      <vt:lpstr>Full Costs of LNG Deliveries from North America  to Europe</vt:lpstr>
      <vt:lpstr>Full Costs of LNG Deliveries from North America  to Asia</vt:lpstr>
      <vt:lpstr>US LNG Exports to Europe and Asia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 Леонид Олегович</dc:creator>
  <cp:lastModifiedBy>КОМЛЕВ Сергей Львович</cp:lastModifiedBy>
  <cp:revision>453</cp:revision>
  <cp:lastPrinted>2015-12-03T13:48:27Z</cp:lastPrinted>
  <dcterms:created xsi:type="dcterms:W3CDTF">2015-02-16T12:25:53Z</dcterms:created>
  <dcterms:modified xsi:type="dcterms:W3CDTF">2016-03-09T15:16:57Z</dcterms:modified>
</cp:coreProperties>
</file>